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Lst>
  <p:notesMasterIdLst>
    <p:notesMasterId r:id="rId15"/>
  </p:notesMasterIdLst>
  <p:sldIdLst>
    <p:sldId id="256" r:id="rId4"/>
    <p:sldId id="257" r:id="rId5"/>
    <p:sldId id="262" r:id="rId6"/>
    <p:sldId id="261" r:id="rId7"/>
    <p:sldId id="404" r:id="rId8"/>
    <p:sldId id="398" r:id="rId9"/>
    <p:sldId id="399" r:id="rId10"/>
    <p:sldId id="400" r:id="rId11"/>
    <p:sldId id="405" r:id="rId12"/>
    <p:sldId id="406" r:id="rId13"/>
    <p:sldId id="40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4" d="100"/>
          <a:sy n="104" d="100"/>
        </p:scale>
        <p:origin x="172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400BCF-0251-48CD-98A9-8F29C7355E09}" type="datetimeFigureOut">
              <a:rPr lang="en-US" smtClean="0"/>
              <a:t>4/12/2024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360A2D-1C41-464F-99D6-94BCC3B4F74B}" type="slidenum">
              <a:rPr lang="en-US" smtClean="0"/>
              <a:t>‹#›</a:t>
            </a:fld>
            <a:endParaRPr lang="en-US"/>
          </a:p>
        </p:txBody>
      </p:sp>
    </p:spTree>
    <p:extLst>
      <p:ext uri="{BB962C8B-B14F-4D97-AF65-F5344CB8AC3E}">
        <p14:creationId xmlns:p14="http://schemas.microsoft.com/office/powerpoint/2010/main" val="316022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321593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19707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60249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173215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35306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97956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668338"/>
            <a:ext cx="4454525" cy="3341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960B9-5B5D-4F77-B029-3F4BF4931D4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695451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0"/>
            <a:ext cx="5867401" cy="6858000"/>
            <a:chOff x="0" y="0"/>
            <a:chExt cx="3696" cy="4320"/>
          </a:xfrm>
        </p:grpSpPr>
        <p:sp>
          <p:nvSpPr>
            <p:cNvPr id="2355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n-US" sz="2400" dirty="0">
                <a:latin typeface="Times New Roman" pitchFamily="18" charset="0"/>
              </a:endParaRPr>
            </a:p>
          </p:txBody>
        </p:sp>
        <p:sp>
          <p:nvSpPr>
            <p:cNvPr id="2355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n-US" sz="2400" dirty="0">
                <a:latin typeface="Times New Roman" pitchFamily="18" charset="0"/>
              </a:endParaRPr>
            </a:p>
          </p:txBody>
        </p:sp>
      </p:grpSp>
      <p:grpSp>
        <p:nvGrpSpPr>
          <p:cNvPr id="23557" name="Group 5"/>
          <p:cNvGrpSpPr>
            <a:grpSpLocks/>
          </p:cNvGrpSpPr>
          <p:nvPr/>
        </p:nvGrpSpPr>
        <p:grpSpPr bwMode="auto">
          <a:xfrm>
            <a:off x="3632201" y="4888980"/>
            <a:ext cx="4876800" cy="319012"/>
            <a:chOff x="2288" y="3080"/>
            <a:chExt cx="3072" cy="201"/>
          </a:xfrm>
        </p:grpSpPr>
        <p:sp>
          <p:nvSpPr>
            <p:cNvPr id="2355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sz="1731" dirty="0"/>
            </a:p>
          </p:txBody>
        </p:sp>
        <p:sp>
          <p:nvSpPr>
            <p:cNvPr id="2355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sz="1731" dirty="0"/>
            </a:p>
          </p:txBody>
        </p:sp>
      </p:grpSp>
      <p:sp>
        <p:nvSpPr>
          <p:cNvPr id="23560" name="Rectangle 8"/>
          <p:cNvSpPr>
            <a:spLocks noGrp="1" noChangeArrowheads="1"/>
          </p:cNvSpPr>
          <p:nvPr>
            <p:ph type="subTitle" idx="1"/>
          </p:nvPr>
        </p:nvSpPr>
        <p:spPr>
          <a:xfrm>
            <a:off x="4673601" y="2927589"/>
            <a:ext cx="4013200" cy="1822491"/>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3561" name="Rectangle 9"/>
          <p:cNvSpPr>
            <a:spLocks noGrp="1" noChangeArrowheads="1"/>
          </p:cNvSpPr>
          <p:nvPr>
            <p:ph type="dt" sz="quarter" idx="2"/>
          </p:nvPr>
        </p:nvSpPr>
        <p:spPr/>
        <p:txBody>
          <a:bodyPr/>
          <a:lstStyle>
            <a:lvl1pPr>
              <a:defRPr>
                <a:solidFill>
                  <a:schemeClr val="bg1"/>
                </a:solidFill>
              </a:defRPr>
            </a:lvl1pPr>
          </a:lstStyle>
          <a:p>
            <a:endParaRPr lang="en-US" dirty="0"/>
          </a:p>
        </p:txBody>
      </p:sp>
      <p:sp>
        <p:nvSpPr>
          <p:cNvPr id="23562" name="Rectangle 10"/>
          <p:cNvSpPr>
            <a:spLocks noGrp="1" noChangeArrowheads="1"/>
          </p:cNvSpPr>
          <p:nvPr>
            <p:ph type="ftr" sz="quarter" idx="3"/>
          </p:nvPr>
        </p:nvSpPr>
        <p:spPr/>
        <p:txBody>
          <a:bodyPr/>
          <a:lstStyle>
            <a:lvl1pPr algn="r">
              <a:defRPr/>
            </a:lvl1pPr>
          </a:lstStyle>
          <a:p>
            <a:endParaRPr lang="en-US" dirty="0"/>
          </a:p>
        </p:txBody>
      </p:sp>
      <p:sp>
        <p:nvSpPr>
          <p:cNvPr id="23563" name="Rectangle 11"/>
          <p:cNvSpPr>
            <a:spLocks noGrp="1" noChangeArrowheads="1"/>
          </p:cNvSpPr>
          <p:nvPr>
            <p:ph type="sldNum" sz="quarter" idx="4"/>
          </p:nvPr>
        </p:nvSpPr>
        <p:spPr>
          <a:xfrm>
            <a:off x="76205" y="6248976"/>
            <a:ext cx="587375" cy="488440"/>
          </a:xfrm>
        </p:spPr>
        <p:txBody>
          <a:bodyPr anchorCtr="0"/>
          <a:lstStyle>
            <a:lvl1pPr>
              <a:defRPr/>
            </a:lvl1pPr>
          </a:lstStyle>
          <a:p>
            <a:fld id="{E09512DB-7FE9-4D9B-8A38-746438EF7DDB}" type="slidenum">
              <a:rPr lang="en-US"/>
              <a:pPr/>
              <a:t>‹#›</a:t>
            </a:fld>
            <a:endParaRPr lang="en-US" dirty="0"/>
          </a:p>
        </p:txBody>
      </p:sp>
      <p:sp>
        <p:nvSpPr>
          <p:cNvPr id="23564" name="AutoShape 12"/>
          <p:cNvSpPr>
            <a:spLocks noGrp="1" noChangeArrowheads="1"/>
          </p:cNvSpPr>
          <p:nvPr>
            <p:ph type="ctrTitle" sz="quarter"/>
          </p:nvPr>
        </p:nvSpPr>
        <p:spPr>
          <a:xfrm>
            <a:off x="685800" y="990618"/>
            <a:ext cx="8229600" cy="1904915"/>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1011817574"/>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C77A02C-9255-4280-AD3A-E9A08DCB7388}" type="slidenum">
              <a:rPr lang="en-US"/>
              <a:pPr/>
              <a:t>‹#›</a:t>
            </a:fld>
            <a:endParaRPr lang="en-US" dirty="0"/>
          </a:p>
        </p:txBody>
      </p:sp>
    </p:spTree>
    <p:extLst>
      <p:ext uri="{BB962C8B-B14F-4D97-AF65-F5344CB8AC3E}">
        <p14:creationId xmlns:p14="http://schemas.microsoft.com/office/powerpoint/2010/main" val="2332598879"/>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1" y="761666"/>
            <a:ext cx="1981199" cy="532551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1666"/>
            <a:ext cx="5791201" cy="53255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59C5B55-841D-4BF2-A7EA-140DA4EDA8D5}" type="slidenum">
              <a:rPr lang="en-US"/>
              <a:pPr/>
              <a:t>‹#›</a:t>
            </a:fld>
            <a:endParaRPr lang="en-US" dirty="0"/>
          </a:p>
        </p:txBody>
      </p:sp>
    </p:spTree>
    <p:extLst>
      <p:ext uri="{BB962C8B-B14F-4D97-AF65-F5344CB8AC3E}">
        <p14:creationId xmlns:p14="http://schemas.microsoft.com/office/powerpoint/2010/main" val="1678687046"/>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7954DC-BC72-460D-AF3C-D9FA45F0E9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141580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7954DC-BC72-460D-AF3C-D9FA45F0E9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3672078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7954DC-BC72-460D-AF3C-D9FA45F0E9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4114484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7954DC-BC72-460D-AF3C-D9FA45F0E9E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2719005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7954DC-BC72-460D-AF3C-D9FA45F0E9ED}" type="datetimeFigureOut">
              <a:rPr lang="en-US" smtClean="0"/>
              <a:t>4/12/2024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1577279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7954DC-BC72-460D-AF3C-D9FA45F0E9ED}" type="datetimeFigureOut">
              <a:rPr lang="en-US" smtClean="0"/>
              <a:t>4/12/2024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568010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7954DC-BC72-460D-AF3C-D9FA45F0E9ED}" type="datetimeFigureOut">
              <a:rPr lang="en-US" smtClean="0"/>
              <a:t>4/12/2024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32961069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7954DC-BC72-460D-AF3C-D9FA45F0E9E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270029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58A6410-6086-47FF-A2AE-B3D4CBAD9102}" type="slidenum">
              <a:rPr lang="en-US"/>
              <a:pPr/>
              <a:t>‹#›</a:t>
            </a:fld>
            <a:endParaRPr lang="en-US" dirty="0"/>
          </a:p>
        </p:txBody>
      </p:sp>
    </p:spTree>
    <p:extLst>
      <p:ext uri="{BB962C8B-B14F-4D97-AF65-F5344CB8AC3E}">
        <p14:creationId xmlns:p14="http://schemas.microsoft.com/office/powerpoint/2010/main" val="619647121"/>
      </p:ext>
    </p:extLst>
  </p:cSld>
  <p:clrMapOvr>
    <a:masterClrMapping/>
  </p:clrMapOvr>
  <p:transition>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7954DC-BC72-460D-AF3C-D9FA45F0E9E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3403795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7954DC-BC72-460D-AF3C-D9FA45F0E9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84676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7954DC-BC72-460D-AF3C-D9FA45F0E9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E04C2-199D-4C16-8F0B-DDCFB54F0A92}" type="slidenum">
              <a:rPr lang="en-US" smtClean="0"/>
              <a:t>‹#›</a:t>
            </a:fld>
            <a:endParaRPr lang="en-US"/>
          </a:p>
        </p:txBody>
      </p:sp>
    </p:spTree>
    <p:extLst>
      <p:ext uri="{BB962C8B-B14F-4D97-AF65-F5344CB8AC3E}">
        <p14:creationId xmlns:p14="http://schemas.microsoft.com/office/powerpoint/2010/main" val="5161062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8892AB-CE87-4B73-834B-2396DD1A327C}"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980287"/>
      </p:ext>
    </p:extLst>
  </p:cSld>
  <p:clrMapOvr>
    <a:masterClrMapping/>
  </p:clrMapOvr>
  <p:transition>
    <p:cu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A51439-671F-44E9-88B2-1D8EE8F1A5E7}" type="slidenum">
              <a:rPr lang="en-US" smtClean="0"/>
              <a:pPr/>
              <a:t>‹#›</a:t>
            </a:fld>
            <a:endParaRPr lang="en-US" dirty="0"/>
          </a:p>
        </p:txBody>
      </p:sp>
    </p:spTree>
    <p:extLst>
      <p:ext uri="{BB962C8B-B14F-4D97-AF65-F5344CB8AC3E}">
        <p14:creationId xmlns:p14="http://schemas.microsoft.com/office/powerpoint/2010/main" val="2606334833"/>
      </p:ext>
    </p:extLst>
  </p:cSld>
  <p:clrMapOvr>
    <a:masterClrMapping/>
  </p:clrMapOvr>
  <p:transition>
    <p:cu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C1FD9-B102-4211-86B6-06ADBCC33926}"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676181"/>
      </p:ext>
    </p:extLst>
  </p:cSld>
  <p:clrMapOvr>
    <a:masterClrMapping/>
  </p:clrMapOvr>
  <p:transition>
    <p:cu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224F7C-7AC5-4C55-AB4A-FB62D001035D}" type="slidenum">
              <a:rPr lang="en-US" smtClean="0"/>
              <a:pPr/>
              <a:t>‹#›</a:t>
            </a:fld>
            <a:endParaRPr lang="en-US" dirty="0"/>
          </a:p>
        </p:txBody>
      </p:sp>
    </p:spTree>
    <p:extLst>
      <p:ext uri="{BB962C8B-B14F-4D97-AF65-F5344CB8AC3E}">
        <p14:creationId xmlns:p14="http://schemas.microsoft.com/office/powerpoint/2010/main" val="2715148513"/>
      </p:ext>
    </p:extLst>
  </p:cSld>
  <p:clrMapOvr>
    <a:masterClrMapping/>
  </p:clrMapOvr>
  <p:transition>
    <p:cu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BA327F-410D-4D0D-8A68-6692729BB10D}" type="slidenum">
              <a:rPr lang="en-US" smtClean="0"/>
              <a:pPr/>
              <a:t>‹#›</a:t>
            </a:fld>
            <a:endParaRPr lang="en-US" dirty="0"/>
          </a:p>
        </p:txBody>
      </p:sp>
    </p:spTree>
    <p:extLst>
      <p:ext uri="{BB962C8B-B14F-4D97-AF65-F5344CB8AC3E}">
        <p14:creationId xmlns:p14="http://schemas.microsoft.com/office/powerpoint/2010/main" val="2440092531"/>
      </p:ext>
    </p:extLst>
  </p:cSld>
  <p:clrMapOvr>
    <a:masterClrMapping/>
  </p:clrMapOvr>
  <p:transition>
    <p:cu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E49BB2-8B5E-454A-90D1-0C00B832487C}" type="slidenum">
              <a:rPr lang="en-US" smtClean="0"/>
              <a:pPr/>
              <a:t>‹#›</a:t>
            </a:fld>
            <a:endParaRPr lang="en-US" dirty="0"/>
          </a:p>
        </p:txBody>
      </p:sp>
    </p:spTree>
    <p:extLst>
      <p:ext uri="{BB962C8B-B14F-4D97-AF65-F5344CB8AC3E}">
        <p14:creationId xmlns:p14="http://schemas.microsoft.com/office/powerpoint/2010/main" val="520917898"/>
      </p:ext>
    </p:extLst>
  </p:cSld>
  <p:clrMapOvr>
    <a:masterClrMapping/>
  </p:clrMapOvr>
  <p:transition>
    <p:cu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54207E-2556-4C82-9636-F530C6CF5203}" type="slidenum">
              <a:rPr lang="en-US" smtClean="0"/>
              <a:pPr/>
              <a:t>‹#›</a:t>
            </a:fld>
            <a:endParaRPr lang="en-US" dirty="0"/>
          </a:p>
        </p:txBody>
      </p:sp>
    </p:spTree>
    <p:extLst>
      <p:ext uri="{BB962C8B-B14F-4D97-AF65-F5344CB8AC3E}">
        <p14:creationId xmlns:p14="http://schemas.microsoft.com/office/powerpoint/2010/main" val="339852481"/>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644"/>
            <a:ext cx="7772400" cy="136305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218"/>
            <a:ext cx="7772400" cy="1500426"/>
          </a:xfrm>
        </p:spPr>
        <p:txBody>
          <a:bodyPr anchor="b"/>
          <a:lstStyle>
            <a:lvl1pPr marL="0" indent="0">
              <a:buNone/>
              <a:defRPr sz="2000"/>
            </a:lvl1pPr>
            <a:lvl2pPr marL="457226" indent="0">
              <a:buNone/>
              <a:defRPr sz="1800"/>
            </a:lvl2pPr>
            <a:lvl3pPr marL="914451" indent="0">
              <a:buNone/>
              <a:defRPr sz="1600"/>
            </a:lvl3pPr>
            <a:lvl4pPr marL="1371677" indent="0">
              <a:buNone/>
              <a:defRPr sz="1400"/>
            </a:lvl4pPr>
            <a:lvl5pPr marL="1828903" indent="0">
              <a:buNone/>
              <a:defRPr sz="1400"/>
            </a:lvl5pPr>
            <a:lvl6pPr marL="2286129" indent="0">
              <a:buNone/>
              <a:defRPr sz="1400"/>
            </a:lvl6pPr>
            <a:lvl7pPr marL="2743354" indent="0">
              <a:buNone/>
              <a:defRPr sz="1400"/>
            </a:lvl7pPr>
            <a:lvl8pPr marL="3200580" indent="0">
              <a:buNone/>
              <a:defRPr sz="1400"/>
            </a:lvl8pPr>
            <a:lvl9pPr marL="3657806"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60669B3-E861-4AA5-8F38-BC21C22A3EAF}" type="slidenum">
              <a:rPr lang="en-US"/>
              <a:pPr/>
              <a:t>‹#›</a:t>
            </a:fld>
            <a:endParaRPr lang="en-US" dirty="0"/>
          </a:p>
        </p:txBody>
      </p:sp>
    </p:spTree>
    <p:extLst>
      <p:ext uri="{BB962C8B-B14F-4D97-AF65-F5344CB8AC3E}">
        <p14:creationId xmlns:p14="http://schemas.microsoft.com/office/powerpoint/2010/main" val="1584647236"/>
      </p:ext>
    </p:extLst>
  </p:cSld>
  <p:clrMapOvr>
    <a:masterClrMapping/>
  </p:clrMapOvr>
  <p:transition>
    <p:cu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47EAEF-39C2-432D-B67D-AC11A56B9F35}" type="slidenum">
              <a:rPr lang="en-US" smtClean="0"/>
              <a:pPr/>
              <a:t>‹#›</a:t>
            </a:fld>
            <a:endParaRPr lang="en-US" dirty="0"/>
          </a:p>
        </p:txBody>
      </p:sp>
    </p:spTree>
    <p:extLst>
      <p:ext uri="{BB962C8B-B14F-4D97-AF65-F5344CB8AC3E}">
        <p14:creationId xmlns:p14="http://schemas.microsoft.com/office/powerpoint/2010/main" val="408388648"/>
      </p:ext>
    </p:extLst>
  </p:cSld>
  <p:clrMapOvr>
    <a:masterClrMapping/>
  </p:clrMapOvr>
  <p:transition>
    <p:cu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E03750-607F-4F69-B040-022345DE904A}"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222266"/>
      </p:ext>
    </p:extLst>
  </p:cSld>
  <p:clrMapOvr>
    <a:masterClrMapping/>
  </p:clrMapOvr>
  <p:transition>
    <p:cu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CCDAA4-90BB-4353-B79D-FE516A8004C7}" type="slidenum">
              <a:rPr lang="en-US" smtClean="0"/>
              <a:pPr/>
              <a:t>‹#›</a:t>
            </a:fld>
            <a:endParaRPr lang="en-US" dirty="0"/>
          </a:p>
        </p:txBody>
      </p:sp>
    </p:spTree>
    <p:extLst>
      <p:ext uri="{BB962C8B-B14F-4D97-AF65-F5344CB8AC3E}">
        <p14:creationId xmlns:p14="http://schemas.microsoft.com/office/powerpoint/2010/main" val="3369822086"/>
      </p:ext>
    </p:extLst>
  </p:cSld>
  <p:clrMapOvr>
    <a:masterClrMapping/>
  </p:clrMapOvr>
  <p:transition>
    <p:cu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307BF4-6EF2-457C-BD02-FBD58E0F8ED3}" type="slidenum">
              <a:rPr lang="en-US" smtClean="0"/>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2961"/>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4" y="2362828"/>
            <a:ext cx="3770312" cy="37243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4" y="2362828"/>
            <a:ext cx="3770312" cy="37243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015319A-945A-4728-89D1-45E2398A8811}" type="slidenum">
              <a:rPr lang="en-US"/>
              <a:pPr/>
              <a:t>‹#›</a:t>
            </a:fld>
            <a:endParaRPr lang="en-US" dirty="0"/>
          </a:p>
        </p:txBody>
      </p:sp>
    </p:spTree>
    <p:extLst>
      <p:ext uri="{BB962C8B-B14F-4D97-AF65-F5344CB8AC3E}">
        <p14:creationId xmlns:p14="http://schemas.microsoft.com/office/powerpoint/2010/main" val="3544305438"/>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4748"/>
            <a:ext cx="8229600" cy="114325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536"/>
            <a:ext cx="4040189" cy="639551"/>
          </a:xfrm>
        </p:spPr>
        <p:txBody>
          <a:bodyPr anchor="b"/>
          <a:lstStyle>
            <a:lvl1pPr marL="0" indent="0">
              <a:buNone/>
              <a:defRPr sz="2400" b="1"/>
            </a:lvl1pPr>
            <a:lvl2pPr marL="457226" indent="0">
              <a:buNone/>
              <a:defRPr sz="2000" b="1"/>
            </a:lvl2pPr>
            <a:lvl3pPr marL="914451" indent="0">
              <a:buNone/>
              <a:defRPr sz="1800" b="1"/>
            </a:lvl3pPr>
            <a:lvl4pPr marL="1371677" indent="0">
              <a:buNone/>
              <a:defRPr sz="1600" b="1"/>
            </a:lvl4pPr>
            <a:lvl5pPr marL="1828903" indent="0">
              <a:buNone/>
              <a:defRPr sz="1600" b="1"/>
            </a:lvl5pPr>
            <a:lvl6pPr marL="2286129" indent="0">
              <a:buNone/>
              <a:defRPr sz="1600" b="1"/>
            </a:lvl6pPr>
            <a:lvl7pPr marL="2743354" indent="0">
              <a:buNone/>
              <a:defRPr sz="1600" b="1"/>
            </a:lvl7pPr>
            <a:lvl8pPr marL="3200580" indent="0">
              <a:buNone/>
              <a:defRPr sz="1600" b="1"/>
            </a:lvl8pPr>
            <a:lvl9pPr marL="3657806"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5086"/>
            <a:ext cx="4040189" cy="39517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536"/>
            <a:ext cx="4041775" cy="639551"/>
          </a:xfrm>
        </p:spPr>
        <p:txBody>
          <a:bodyPr anchor="b"/>
          <a:lstStyle>
            <a:lvl1pPr marL="0" indent="0">
              <a:buNone/>
              <a:defRPr sz="2400" b="1"/>
            </a:lvl1pPr>
            <a:lvl2pPr marL="457226" indent="0">
              <a:buNone/>
              <a:defRPr sz="2000" b="1"/>
            </a:lvl2pPr>
            <a:lvl3pPr marL="914451" indent="0">
              <a:buNone/>
              <a:defRPr sz="1800" b="1"/>
            </a:lvl3pPr>
            <a:lvl4pPr marL="1371677" indent="0">
              <a:buNone/>
              <a:defRPr sz="1600" b="1"/>
            </a:lvl4pPr>
            <a:lvl5pPr marL="1828903" indent="0">
              <a:buNone/>
              <a:defRPr sz="1600" b="1"/>
            </a:lvl5pPr>
            <a:lvl6pPr marL="2286129" indent="0">
              <a:buNone/>
              <a:defRPr sz="1600" b="1"/>
            </a:lvl6pPr>
            <a:lvl7pPr marL="2743354" indent="0">
              <a:buNone/>
              <a:defRPr sz="1600" b="1"/>
            </a:lvl7pPr>
            <a:lvl8pPr marL="3200580" indent="0">
              <a:buNone/>
              <a:defRPr sz="1600" b="1"/>
            </a:lvl8pPr>
            <a:lvl9pPr marL="365780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5086"/>
            <a:ext cx="4041775" cy="39517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CD7DCAE-D906-456B-895A-E28D6FA2DA76}" type="slidenum">
              <a:rPr lang="en-US"/>
              <a:pPr/>
              <a:t>‹#›</a:t>
            </a:fld>
            <a:endParaRPr lang="en-US" dirty="0"/>
          </a:p>
        </p:txBody>
      </p:sp>
    </p:spTree>
    <p:extLst>
      <p:ext uri="{BB962C8B-B14F-4D97-AF65-F5344CB8AC3E}">
        <p14:creationId xmlns:p14="http://schemas.microsoft.com/office/powerpoint/2010/main" val="2527060612"/>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B09A96B9-387A-41B3-8751-F74486C1F564}" type="slidenum">
              <a:rPr lang="en-US"/>
              <a:pPr/>
              <a:t>‹#›</a:t>
            </a:fld>
            <a:endParaRPr lang="en-US" dirty="0"/>
          </a:p>
        </p:txBody>
      </p:sp>
    </p:spTree>
    <p:extLst>
      <p:ext uri="{BB962C8B-B14F-4D97-AF65-F5344CB8AC3E}">
        <p14:creationId xmlns:p14="http://schemas.microsoft.com/office/powerpoint/2010/main" val="4245330301"/>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3206B2A6-7E11-4CC9-AE65-8EC2FA2CF5A2}" type="slidenum">
              <a:rPr lang="en-US"/>
              <a:pPr/>
              <a:t>‹#›</a:t>
            </a:fld>
            <a:endParaRPr lang="en-US" dirty="0"/>
          </a:p>
        </p:txBody>
      </p:sp>
    </p:spTree>
    <p:extLst>
      <p:ext uri="{BB962C8B-B14F-4D97-AF65-F5344CB8AC3E}">
        <p14:creationId xmlns:p14="http://schemas.microsoft.com/office/powerpoint/2010/main" val="2402122307"/>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223"/>
            <a:ext cx="3008313" cy="116157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222"/>
            <a:ext cx="5111750" cy="58536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4794"/>
            <a:ext cx="3008313" cy="4692074"/>
          </a:xfrm>
        </p:spPr>
        <p:txBody>
          <a:bodyPr/>
          <a:lstStyle>
            <a:lvl1pPr marL="0" indent="0">
              <a:buNone/>
              <a:defRPr sz="1400"/>
            </a:lvl1pPr>
            <a:lvl2pPr marL="457226" indent="0">
              <a:buNone/>
              <a:defRPr sz="1200"/>
            </a:lvl2pPr>
            <a:lvl3pPr marL="914451" indent="0">
              <a:buNone/>
              <a:defRPr sz="1000"/>
            </a:lvl3pPr>
            <a:lvl4pPr marL="1371677" indent="0">
              <a:buNone/>
              <a:defRPr sz="900"/>
            </a:lvl4pPr>
            <a:lvl5pPr marL="1828903" indent="0">
              <a:buNone/>
              <a:defRPr sz="900"/>
            </a:lvl5pPr>
            <a:lvl6pPr marL="2286129" indent="0">
              <a:buNone/>
              <a:defRPr sz="900"/>
            </a:lvl6pPr>
            <a:lvl7pPr marL="2743354" indent="0">
              <a:buNone/>
              <a:defRPr sz="900"/>
            </a:lvl7pPr>
            <a:lvl8pPr marL="3200580" indent="0">
              <a:buNone/>
              <a:defRPr sz="900"/>
            </a:lvl8pPr>
            <a:lvl9pPr marL="3657806"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BFC270D-2FB1-4F0B-8647-20B4CDA73183}" type="slidenum">
              <a:rPr lang="en-US"/>
              <a:pPr/>
              <a:t>‹#›</a:t>
            </a:fld>
            <a:endParaRPr lang="en-US" dirty="0"/>
          </a:p>
        </p:txBody>
      </p:sp>
    </p:spTree>
    <p:extLst>
      <p:ext uri="{BB962C8B-B14F-4D97-AF65-F5344CB8AC3E}">
        <p14:creationId xmlns:p14="http://schemas.microsoft.com/office/powerpoint/2010/main" val="1933502458"/>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448"/>
            <a:ext cx="5486400" cy="566284"/>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079"/>
            <a:ext cx="5486400" cy="4115105"/>
          </a:xfrm>
        </p:spPr>
        <p:txBody>
          <a:bodyPr/>
          <a:lstStyle>
            <a:lvl1pPr marL="0" indent="0">
              <a:buNone/>
              <a:defRPr sz="3200"/>
            </a:lvl1pPr>
            <a:lvl2pPr marL="457226" indent="0">
              <a:buNone/>
              <a:defRPr sz="2800"/>
            </a:lvl2pPr>
            <a:lvl3pPr marL="914451" indent="0">
              <a:buNone/>
              <a:defRPr sz="2400"/>
            </a:lvl3pPr>
            <a:lvl4pPr marL="1371677" indent="0">
              <a:buNone/>
              <a:defRPr sz="2000"/>
            </a:lvl4pPr>
            <a:lvl5pPr marL="1828903" indent="0">
              <a:buNone/>
              <a:defRPr sz="2000"/>
            </a:lvl5pPr>
            <a:lvl6pPr marL="2286129" indent="0">
              <a:buNone/>
              <a:defRPr sz="2000"/>
            </a:lvl6pPr>
            <a:lvl7pPr marL="2743354" indent="0">
              <a:buNone/>
              <a:defRPr sz="2000"/>
            </a:lvl7pPr>
            <a:lvl8pPr marL="3200580" indent="0">
              <a:buNone/>
              <a:defRPr sz="2000"/>
            </a:lvl8pPr>
            <a:lvl9pPr marL="3657806" indent="0">
              <a:buNone/>
              <a:defRPr sz="2000"/>
            </a:lvl9pPr>
          </a:lstStyle>
          <a:p>
            <a:endParaRPr lang="en-US" dirty="0"/>
          </a:p>
        </p:txBody>
      </p:sp>
      <p:sp>
        <p:nvSpPr>
          <p:cNvPr id="4" name="Text Placeholder 3"/>
          <p:cNvSpPr>
            <a:spLocks noGrp="1"/>
          </p:cNvSpPr>
          <p:nvPr>
            <p:ph type="body" sz="half" idx="2"/>
          </p:nvPr>
        </p:nvSpPr>
        <p:spPr>
          <a:xfrm>
            <a:off x="1792288" y="5366732"/>
            <a:ext cx="5486400" cy="805926"/>
          </a:xfrm>
        </p:spPr>
        <p:txBody>
          <a:bodyPr/>
          <a:lstStyle>
            <a:lvl1pPr marL="0" indent="0">
              <a:buNone/>
              <a:defRPr sz="1400"/>
            </a:lvl1pPr>
            <a:lvl2pPr marL="457226" indent="0">
              <a:buNone/>
              <a:defRPr sz="1200"/>
            </a:lvl2pPr>
            <a:lvl3pPr marL="914451" indent="0">
              <a:buNone/>
              <a:defRPr sz="1000"/>
            </a:lvl3pPr>
            <a:lvl4pPr marL="1371677" indent="0">
              <a:buNone/>
              <a:defRPr sz="900"/>
            </a:lvl4pPr>
            <a:lvl5pPr marL="1828903" indent="0">
              <a:buNone/>
              <a:defRPr sz="900"/>
            </a:lvl5pPr>
            <a:lvl6pPr marL="2286129" indent="0">
              <a:buNone/>
              <a:defRPr sz="900"/>
            </a:lvl6pPr>
            <a:lvl7pPr marL="2743354" indent="0">
              <a:buNone/>
              <a:defRPr sz="900"/>
            </a:lvl7pPr>
            <a:lvl8pPr marL="3200580" indent="0">
              <a:buNone/>
              <a:defRPr sz="900"/>
            </a:lvl8pPr>
            <a:lvl9pPr marL="3657806"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26FA8D0-AF57-46D6-9678-BE04F19E5833}" type="slidenum">
              <a:rPr lang="en-US"/>
              <a:pPr/>
              <a:t>‹#›</a:t>
            </a:fld>
            <a:endParaRPr lang="en-US" dirty="0"/>
          </a:p>
        </p:txBody>
      </p:sp>
    </p:spTree>
    <p:extLst>
      <p:ext uri="{BB962C8B-B14F-4D97-AF65-F5344CB8AC3E}">
        <p14:creationId xmlns:p14="http://schemas.microsoft.com/office/powerpoint/2010/main" val="3927397763"/>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0"/>
            <a:ext cx="7620000" cy="6858000"/>
            <a:chOff x="0" y="0"/>
            <a:chExt cx="4800" cy="4320"/>
          </a:xfrm>
        </p:grpSpPr>
        <p:grpSp>
          <p:nvGrpSpPr>
            <p:cNvPr id="22531" name="Group 3"/>
            <p:cNvGrpSpPr>
              <a:grpSpLocks/>
            </p:cNvGrpSpPr>
            <p:nvPr userDrawn="1"/>
          </p:nvGrpSpPr>
          <p:grpSpPr bwMode="auto">
            <a:xfrm>
              <a:off x="0" y="0"/>
              <a:ext cx="2016" cy="4320"/>
              <a:chOff x="0" y="0"/>
              <a:chExt cx="2016" cy="4320"/>
            </a:xfrm>
          </p:grpSpPr>
          <p:sp>
            <p:nvSpPr>
              <p:cNvPr id="2253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sz="1731" dirty="0"/>
              </a:p>
            </p:txBody>
          </p:sp>
          <p:sp>
            <p:nvSpPr>
              <p:cNvPr id="2253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sz="1731" dirty="0"/>
              </a:p>
            </p:txBody>
          </p:sp>
        </p:grpSp>
        <p:grpSp>
          <p:nvGrpSpPr>
            <p:cNvPr id="22534" name="Group 6"/>
            <p:cNvGrpSpPr>
              <a:grpSpLocks/>
            </p:cNvGrpSpPr>
            <p:nvPr/>
          </p:nvGrpSpPr>
          <p:grpSpPr bwMode="auto">
            <a:xfrm>
              <a:off x="144" y="1248"/>
              <a:ext cx="4656" cy="201"/>
              <a:chOff x="144" y="1248"/>
              <a:chExt cx="4656" cy="201"/>
            </a:xfrm>
          </p:grpSpPr>
          <p:sp>
            <p:nvSpPr>
              <p:cNvPr id="2253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sz="1731" dirty="0"/>
              </a:p>
            </p:txBody>
          </p:sp>
          <p:sp>
            <p:nvSpPr>
              <p:cNvPr id="2253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sz="1731" dirty="0"/>
              </a:p>
            </p:txBody>
          </p:sp>
        </p:grpSp>
      </p:grpSp>
      <p:sp>
        <p:nvSpPr>
          <p:cNvPr id="22537" name="AutoShape 9"/>
          <p:cNvSpPr>
            <a:spLocks noGrp="1" noChangeArrowheads="1"/>
          </p:cNvSpPr>
          <p:nvPr>
            <p:ph type="title"/>
          </p:nvPr>
        </p:nvSpPr>
        <p:spPr bwMode="auto">
          <a:xfrm>
            <a:off x="762000" y="761665"/>
            <a:ext cx="7924800" cy="1143254"/>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2538" name="Rectangle 10"/>
          <p:cNvSpPr>
            <a:spLocks noGrp="1" noChangeArrowheads="1"/>
          </p:cNvSpPr>
          <p:nvPr>
            <p:ph type="body" idx="1"/>
          </p:nvPr>
        </p:nvSpPr>
        <p:spPr bwMode="auto">
          <a:xfrm>
            <a:off x="838205" y="2362828"/>
            <a:ext cx="7693025" cy="37243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539" name="Rectangle 11"/>
          <p:cNvSpPr>
            <a:spLocks noGrp="1" noChangeArrowheads="1"/>
          </p:cNvSpPr>
          <p:nvPr>
            <p:ph type="dt" sz="half" idx="2"/>
          </p:nvPr>
        </p:nvSpPr>
        <p:spPr bwMode="auto">
          <a:xfrm>
            <a:off x="2438405" y="6248980"/>
            <a:ext cx="2130425" cy="4747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n-US" dirty="0"/>
          </a:p>
        </p:txBody>
      </p:sp>
      <p:sp>
        <p:nvSpPr>
          <p:cNvPr id="22540" name="Rectangle 12"/>
          <p:cNvSpPr>
            <a:spLocks noGrp="1" noChangeArrowheads="1"/>
          </p:cNvSpPr>
          <p:nvPr>
            <p:ph type="ftr" sz="quarter" idx="3"/>
          </p:nvPr>
        </p:nvSpPr>
        <p:spPr bwMode="auto">
          <a:xfrm>
            <a:off x="5791201" y="6248980"/>
            <a:ext cx="2897188" cy="4747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dirty="0"/>
          </a:p>
        </p:txBody>
      </p:sp>
      <p:sp>
        <p:nvSpPr>
          <p:cNvPr id="22541" name="Rectangle 13"/>
          <p:cNvSpPr>
            <a:spLocks noGrp="1" noChangeArrowheads="1"/>
          </p:cNvSpPr>
          <p:nvPr>
            <p:ph type="sldNum" sz="quarter" idx="4"/>
          </p:nvPr>
        </p:nvSpPr>
        <p:spPr bwMode="auto">
          <a:xfrm>
            <a:off x="84143" y="6241346"/>
            <a:ext cx="587375" cy="489966"/>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9555F7FF-77FE-45DE-A715-B5DE0D619F52}" type="slidenum">
              <a:rPr lang="en-US"/>
              <a:pPr/>
              <a:t>‹#›</a:t>
            </a:fld>
            <a:endParaRPr lang="en-US" dirty="0"/>
          </a:p>
        </p:txBody>
      </p:sp>
    </p:spTree>
    <p:extLst>
      <p:ext uri="{BB962C8B-B14F-4D97-AF65-F5344CB8AC3E}">
        <p14:creationId xmlns:p14="http://schemas.microsoft.com/office/powerpoint/2010/main" val="458833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ut/>
  </p:transition>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26" algn="l" rtl="0" fontAlgn="base">
        <a:lnSpc>
          <a:spcPct val="90000"/>
        </a:lnSpc>
        <a:spcBef>
          <a:spcPct val="0"/>
        </a:spcBef>
        <a:spcAft>
          <a:spcPct val="0"/>
        </a:spcAft>
        <a:defRPr sz="3600" b="1">
          <a:solidFill>
            <a:schemeClr val="tx2"/>
          </a:solidFill>
          <a:latin typeface="Arial" charset="0"/>
        </a:defRPr>
      </a:lvl6pPr>
      <a:lvl7pPr marL="914451" algn="l" rtl="0" fontAlgn="base">
        <a:lnSpc>
          <a:spcPct val="90000"/>
        </a:lnSpc>
        <a:spcBef>
          <a:spcPct val="0"/>
        </a:spcBef>
        <a:spcAft>
          <a:spcPct val="0"/>
        </a:spcAft>
        <a:defRPr sz="3600" b="1">
          <a:solidFill>
            <a:schemeClr val="tx2"/>
          </a:solidFill>
          <a:latin typeface="Arial" charset="0"/>
        </a:defRPr>
      </a:lvl7pPr>
      <a:lvl8pPr marL="1371677" algn="l" rtl="0" fontAlgn="base">
        <a:lnSpc>
          <a:spcPct val="90000"/>
        </a:lnSpc>
        <a:spcBef>
          <a:spcPct val="0"/>
        </a:spcBef>
        <a:spcAft>
          <a:spcPct val="0"/>
        </a:spcAft>
        <a:defRPr sz="3600" b="1">
          <a:solidFill>
            <a:schemeClr val="tx2"/>
          </a:solidFill>
          <a:latin typeface="Arial" charset="0"/>
        </a:defRPr>
      </a:lvl8pPr>
      <a:lvl9pPr marL="1828903" algn="l" rtl="0" fontAlgn="base">
        <a:lnSpc>
          <a:spcPct val="90000"/>
        </a:lnSpc>
        <a:spcBef>
          <a:spcPct val="0"/>
        </a:spcBef>
        <a:spcAft>
          <a:spcPct val="0"/>
        </a:spcAft>
        <a:defRPr sz="3600" b="1">
          <a:solidFill>
            <a:schemeClr val="tx2"/>
          </a:solidFill>
          <a:latin typeface="Arial" charset="0"/>
        </a:defRPr>
      </a:lvl9pPr>
    </p:titleStyle>
    <p:bodyStyle>
      <a:lvl1pPr marL="342919" indent="-342919"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91" indent="-285766" algn="l" rtl="0" fontAlgn="base">
        <a:spcBef>
          <a:spcPct val="20000"/>
        </a:spcBef>
        <a:spcAft>
          <a:spcPct val="0"/>
        </a:spcAft>
        <a:buClr>
          <a:schemeClr val="tx1"/>
        </a:buClr>
        <a:buSzPct val="75000"/>
        <a:buChar char="–"/>
        <a:defRPr sz="2400">
          <a:solidFill>
            <a:schemeClr val="tx1"/>
          </a:solidFill>
          <a:latin typeface="+mn-lt"/>
        </a:defRPr>
      </a:lvl2pPr>
      <a:lvl3pPr marL="1143064" indent="-228613"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90" indent="-228613" algn="l" rtl="0" fontAlgn="base">
        <a:spcBef>
          <a:spcPct val="20000"/>
        </a:spcBef>
        <a:spcAft>
          <a:spcPct val="0"/>
        </a:spcAft>
        <a:buClr>
          <a:schemeClr val="tx1"/>
        </a:buClr>
        <a:buSzPct val="80000"/>
        <a:buChar char="–"/>
        <a:defRPr>
          <a:solidFill>
            <a:schemeClr val="tx1"/>
          </a:solidFill>
          <a:latin typeface="+mn-lt"/>
        </a:defRPr>
      </a:lvl4pPr>
      <a:lvl5pPr marL="2057516" indent="-228613"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741" indent="-228613"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967" indent="-228613"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193" indent="-228613"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419" indent="-228613"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51" rtl="0" eaLnBrk="1" latinLnBrk="0" hangingPunct="1">
        <a:defRPr sz="1800" kern="1200">
          <a:solidFill>
            <a:schemeClr val="tx1"/>
          </a:solidFill>
          <a:latin typeface="+mn-lt"/>
          <a:ea typeface="+mn-ea"/>
          <a:cs typeface="+mn-cs"/>
        </a:defRPr>
      </a:lvl1pPr>
      <a:lvl2pPr marL="457226" algn="l" defTabSz="914451" rtl="0" eaLnBrk="1" latinLnBrk="0" hangingPunct="1">
        <a:defRPr sz="1800" kern="1200">
          <a:solidFill>
            <a:schemeClr val="tx1"/>
          </a:solidFill>
          <a:latin typeface="+mn-lt"/>
          <a:ea typeface="+mn-ea"/>
          <a:cs typeface="+mn-cs"/>
        </a:defRPr>
      </a:lvl2pPr>
      <a:lvl3pPr marL="914451" algn="l" defTabSz="914451" rtl="0" eaLnBrk="1" latinLnBrk="0" hangingPunct="1">
        <a:defRPr sz="1800" kern="1200">
          <a:solidFill>
            <a:schemeClr val="tx1"/>
          </a:solidFill>
          <a:latin typeface="+mn-lt"/>
          <a:ea typeface="+mn-ea"/>
          <a:cs typeface="+mn-cs"/>
        </a:defRPr>
      </a:lvl3pPr>
      <a:lvl4pPr marL="1371677" algn="l" defTabSz="914451" rtl="0" eaLnBrk="1" latinLnBrk="0" hangingPunct="1">
        <a:defRPr sz="1800" kern="1200">
          <a:solidFill>
            <a:schemeClr val="tx1"/>
          </a:solidFill>
          <a:latin typeface="+mn-lt"/>
          <a:ea typeface="+mn-ea"/>
          <a:cs typeface="+mn-cs"/>
        </a:defRPr>
      </a:lvl4pPr>
      <a:lvl5pPr marL="1828903" algn="l" defTabSz="914451" rtl="0" eaLnBrk="1" latinLnBrk="0" hangingPunct="1">
        <a:defRPr sz="1800" kern="1200">
          <a:solidFill>
            <a:schemeClr val="tx1"/>
          </a:solidFill>
          <a:latin typeface="+mn-lt"/>
          <a:ea typeface="+mn-ea"/>
          <a:cs typeface="+mn-cs"/>
        </a:defRPr>
      </a:lvl5pPr>
      <a:lvl6pPr marL="2286129" algn="l" defTabSz="914451" rtl="0" eaLnBrk="1" latinLnBrk="0" hangingPunct="1">
        <a:defRPr sz="1800" kern="1200">
          <a:solidFill>
            <a:schemeClr val="tx1"/>
          </a:solidFill>
          <a:latin typeface="+mn-lt"/>
          <a:ea typeface="+mn-ea"/>
          <a:cs typeface="+mn-cs"/>
        </a:defRPr>
      </a:lvl6pPr>
      <a:lvl7pPr marL="2743354" algn="l" defTabSz="914451" rtl="0" eaLnBrk="1" latinLnBrk="0" hangingPunct="1">
        <a:defRPr sz="1800" kern="1200">
          <a:solidFill>
            <a:schemeClr val="tx1"/>
          </a:solidFill>
          <a:latin typeface="+mn-lt"/>
          <a:ea typeface="+mn-ea"/>
          <a:cs typeface="+mn-cs"/>
        </a:defRPr>
      </a:lvl7pPr>
      <a:lvl8pPr marL="3200580" algn="l" defTabSz="914451" rtl="0" eaLnBrk="1" latinLnBrk="0" hangingPunct="1">
        <a:defRPr sz="1800" kern="1200">
          <a:solidFill>
            <a:schemeClr val="tx1"/>
          </a:solidFill>
          <a:latin typeface="+mn-lt"/>
          <a:ea typeface="+mn-ea"/>
          <a:cs typeface="+mn-cs"/>
        </a:defRPr>
      </a:lvl8pPr>
      <a:lvl9pPr marL="3657806" algn="l" defTabSz="91445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954DC-BC72-460D-AF3C-D9FA45F0E9ED}" type="datetimeFigureOut">
              <a:rPr lang="en-US" smtClean="0"/>
              <a:t>4/12/2024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E04C2-199D-4C16-8F0B-DDCFB54F0A92}" type="slidenum">
              <a:rPr lang="en-US" smtClean="0"/>
              <a:t>‹#›</a:t>
            </a:fld>
            <a:endParaRPr lang="en-US"/>
          </a:p>
        </p:txBody>
      </p:sp>
    </p:spTree>
    <p:extLst>
      <p:ext uri="{BB962C8B-B14F-4D97-AF65-F5344CB8AC3E}">
        <p14:creationId xmlns:p14="http://schemas.microsoft.com/office/powerpoint/2010/main" val="24152494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555F7FF-77FE-45DE-A715-B5DE0D619F52}"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5079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ut/>
  </p:transition>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BD83C-3BB3-B592-0845-FF0DB28E2FD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ACBF7E0-2080-A8F9-3FBB-D4705A21F35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02776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1090" y="58766"/>
            <a:ext cx="8230058" cy="381022"/>
          </a:xfrm>
        </p:spPr>
        <p:txBody>
          <a:bodyPr>
            <a:normAutofit fontScale="90000"/>
          </a:bodyPr>
          <a:lstStyle/>
          <a:p>
            <a:r>
              <a:rPr lang="en-US" sz="2308" b="1" dirty="0"/>
              <a:t>Exposition of John 1:1-18</a:t>
            </a:r>
          </a:p>
        </p:txBody>
      </p:sp>
      <p:sp>
        <p:nvSpPr>
          <p:cNvPr id="34819" name="Rectangle 3"/>
          <p:cNvSpPr>
            <a:spLocks noGrp="1" noChangeArrowheads="1"/>
          </p:cNvSpPr>
          <p:nvPr>
            <p:ph idx="1"/>
          </p:nvPr>
        </p:nvSpPr>
        <p:spPr>
          <a:xfrm>
            <a:off x="532623" y="267620"/>
            <a:ext cx="8198525" cy="732660"/>
          </a:xfrm>
        </p:spPr>
        <p:txBody>
          <a:bodyPr>
            <a:noAutofit/>
          </a:bodyPr>
          <a:lstStyle/>
          <a:p>
            <a:pPr>
              <a:lnSpc>
                <a:spcPct val="110000"/>
              </a:lnSpc>
              <a:buFontTx/>
              <a:buNone/>
            </a:pPr>
            <a:r>
              <a:rPr lang="en-US" sz="1923" i="1" dirty="0">
                <a:solidFill>
                  <a:srgbClr val="001320"/>
                </a:solidFill>
                <a:latin typeface="Roboto" panose="02000000000000000000" pitchFamily="2" charset="0"/>
              </a:rPr>
              <a:t> </a:t>
            </a:r>
            <a:r>
              <a:rPr lang="en-US" sz="1923" b="1" i="1" baseline="30000" dirty="0">
                <a:solidFill>
                  <a:srgbClr val="008AE6"/>
                </a:solidFill>
                <a:latin typeface="Roboto" panose="02000000000000000000" pitchFamily="2" charset="0"/>
              </a:rPr>
              <a:t>18</a:t>
            </a:r>
            <a:r>
              <a:rPr lang="en-US" sz="1923" b="1" i="1" dirty="0">
                <a:solidFill>
                  <a:srgbClr val="008AE6"/>
                </a:solidFill>
                <a:latin typeface="Roboto" panose="02000000000000000000" pitchFamily="2" charset="0"/>
              </a:rPr>
              <a:t> </a:t>
            </a:r>
            <a:r>
              <a:rPr lang="en-US" sz="2211" i="1" dirty="0">
                <a:solidFill>
                  <a:srgbClr val="001320"/>
                </a:solidFill>
                <a:latin typeface="Roboto" panose="02000000000000000000" pitchFamily="2" charset="0"/>
              </a:rPr>
              <a:t>No man hath seen God at any time; the only begotten Son, which is in the bosom of the Father, he hath declared him.</a:t>
            </a:r>
            <a:endParaRPr lang="en-US" sz="2211" i="1" dirty="0"/>
          </a:p>
        </p:txBody>
      </p:sp>
      <p:sp>
        <p:nvSpPr>
          <p:cNvPr id="6" name="TextBox 5"/>
          <p:cNvSpPr txBox="1"/>
          <p:nvPr/>
        </p:nvSpPr>
        <p:spPr>
          <a:xfrm>
            <a:off x="102776" y="1000282"/>
            <a:ext cx="8938448" cy="579895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marL="544919" lvl="3" indent="-494548" defTabSz="879196" fontAlgn="base">
              <a:lnSpc>
                <a:spcPts val="3558"/>
              </a:lnSpc>
              <a:spcBef>
                <a:spcPct val="0"/>
              </a:spcBef>
              <a:spcAft>
                <a:spcPct val="0"/>
              </a:spcAft>
              <a:buFont typeface="+mj-lt"/>
              <a:buAutoNum type="alphaUcPeriod" startAt="3"/>
            </a:pPr>
            <a:r>
              <a:rPr lang="en-US" sz="2692" dirty="0">
                <a:solidFill>
                  <a:prstClr val="black"/>
                </a:solidFill>
                <a:latin typeface="Tw Cen MT" panose="020B0602020104020603"/>
              </a:rPr>
              <a:t>The revelation of the Word. (18)</a:t>
            </a:r>
          </a:p>
          <a:p>
            <a:pPr marL="1211947" lvl="4" indent="-444177" defTabSz="879196" fontAlgn="base">
              <a:lnSpc>
                <a:spcPts val="3558"/>
              </a:lnSpc>
              <a:spcBef>
                <a:spcPct val="0"/>
              </a:spcBef>
              <a:spcAft>
                <a:spcPct val="0"/>
              </a:spcAft>
              <a:buFont typeface="+mj-lt"/>
              <a:buAutoNum type="arabicParenR"/>
            </a:pPr>
            <a:r>
              <a:rPr lang="en-US" sz="2692" dirty="0">
                <a:solidFill>
                  <a:prstClr val="black"/>
                </a:solidFill>
                <a:latin typeface="Tw Cen MT" panose="020B0602020104020603"/>
              </a:rPr>
              <a:t>His uniqueness” the only begotten Son (</a:t>
            </a:r>
            <a:r>
              <a:rPr lang="en-US" sz="2692" i="1" dirty="0" err="1">
                <a:solidFill>
                  <a:prstClr val="black"/>
                </a:solidFill>
                <a:latin typeface="Tw Cen MT" panose="020B0602020104020603"/>
              </a:rPr>
              <a:t>monogenes</a:t>
            </a:r>
            <a:r>
              <a:rPr lang="en-US" sz="2692" dirty="0">
                <a:solidFill>
                  <a:prstClr val="black"/>
                </a:solidFill>
                <a:latin typeface="Tw Cen MT" panose="020B0602020104020603"/>
              </a:rPr>
              <a:t>) only born rather that only begotten—reference to the Logos rather that the incarnation (Roberson, Carson)</a:t>
            </a:r>
          </a:p>
          <a:p>
            <a:pPr marL="1808762" lvl="5" indent="-325120" defTabSz="879196">
              <a:lnSpc>
                <a:spcPts val="3558"/>
              </a:lnSpc>
              <a:buFont typeface="+mj-lt"/>
              <a:buAutoNum type="alphaLcPeriod"/>
            </a:pPr>
            <a:r>
              <a:rPr lang="en-US" sz="2692" dirty="0">
                <a:solidFill>
                  <a:prstClr val="black"/>
                </a:solidFill>
                <a:latin typeface="Tw Cen MT" panose="020B0602020104020603"/>
              </a:rPr>
              <a:t>“One of a kind” or “unique” or “without precedent”</a:t>
            </a:r>
          </a:p>
          <a:p>
            <a:pPr marL="1808762" lvl="5" indent="-325120" defTabSz="879196">
              <a:lnSpc>
                <a:spcPts val="3558"/>
              </a:lnSpc>
              <a:buFont typeface="+mj-lt"/>
              <a:buAutoNum type="alphaLcPeriod"/>
            </a:pPr>
            <a:r>
              <a:rPr lang="en-US" sz="2692" dirty="0">
                <a:solidFill>
                  <a:prstClr val="black"/>
                </a:solidFill>
                <a:latin typeface="Tw Cen MT" panose="020B0602020104020603"/>
              </a:rPr>
              <a:t>Textual question: some manuscripts “the only begotten God” </a:t>
            </a:r>
          </a:p>
          <a:p>
            <a:pPr marL="1211947" lvl="4" indent="-444177" defTabSz="879196" fontAlgn="base">
              <a:lnSpc>
                <a:spcPts val="3558"/>
              </a:lnSpc>
              <a:spcBef>
                <a:spcPct val="0"/>
              </a:spcBef>
              <a:spcAft>
                <a:spcPct val="0"/>
              </a:spcAft>
              <a:buFont typeface="+mj-lt"/>
              <a:buAutoNum type="arabicParenR"/>
            </a:pPr>
            <a:r>
              <a:rPr lang="en-US" sz="2692" dirty="0">
                <a:solidFill>
                  <a:prstClr val="black"/>
                </a:solidFill>
                <a:latin typeface="Tw Cen MT" panose="020B0602020104020603"/>
              </a:rPr>
              <a:t>His declaration: “He has declared Him” He has explained Him (NASB) “has made Him known” (NIV)</a:t>
            </a:r>
          </a:p>
          <a:p>
            <a:pPr marL="1869818" lvl="5" indent="-384648" defTabSz="879196">
              <a:lnSpc>
                <a:spcPts val="3558"/>
              </a:lnSpc>
              <a:buFont typeface="+mj-lt"/>
              <a:buAutoNum type="alphaLcPeriod"/>
            </a:pPr>
            <a:r>
              <a:rPr lang="en-US" sz="2692" dirty="0">
                <a:solidFill>
                  <a:prstClr val="black"/>
                </a:solidFill>
                <a:latin typeface="Tw Cen MT" panose="020B0602020104020603"/>
              </a:rPr>
              <a:t>“</a:t>
            </a:r>
            <a:r>
              <a:rPr lang="en-US" sz="2692" dirty="0" err="1">
                <a:solidFill>
                  <a:prstClr val="black"/>
                </a:solidFill>
                <a:latin typeface="Tw Cen MT" panose="020B0602020104020603"/>
              </a:rPr>
              <a:t>exegesato</a:t>
            </a:r>
            <a:r>
              <a:rPr lang="en-US" sz="2692" dirty="0">
                <a:solidFill>
                  <a:prstClr val="black"/>
                </a:solidFill>
                <a:latin typeface="Tw Cen MT" panose="020B0602020104020603"/>
              </a:rPr>
              <a:t>”</a:t>
            </a:r>
          </a:p>
          <a:p>
            <a:pPr marL="1869818" lvl="5" indent="-384648" defTabSz="879196">
              <a:lnSpc>
                <a:spcPts val="3558"/>
              </a:lnSpc>
              <a:buFont typeface="+mj-lt"/>
              <a:buAutoNum type="alphaLcPeriod"/>
            </a:pPr>
            <a:r>
              <a:rPr lang="en-US" sz="2692" dirty="0">
                <a:solidFill>
                  <a:prstClr val="black"/>
                </a:solidFill>
                <a:latin typeface="Tw Cen MT" panose="020B0602020104020603"/>
              </a:rPr>
              <a:t>Jesus is the declaration and explanation of God</a:t>
            </a:r>
          </a:p>
          <a:p>
            <a:pPr marL="1651545" lvl="5" indent="-444177" defTabSz="879196">
              <a:lnSpc>
                <a:spcPts val="3750"/>
              </a:lnSpc>
              <a:buFont typeface="+mj-lt"/>
              <a:buAutoNum type="alphaLcPeriod"/>
            </a:pPr>
            <a:endParaRPr lang="en-US" sz="2308" dirty="0">
              <a:solidFill>
                <a:prstClr val="black"/>
              </a:solidFill>
              <a:latin typeface="Tw Cen MT" panose="020B0602020104020603"/>
            </a:endParaRPr>
          </a:p>
          <a:p>
            <a:pPr marL="2091142" lvl="6" indent="-444177" defTabSz="879196">
              <a:lnSpc>
                <a:spcPts val="3750"/>
              </a:lnSpc>
              <a:buFont typeface="+mj-lt"/>
              <a:buAutoNum type="arabicParenR"/>
            </a:pPr>
            <a:endParaRPr lang="en-US" sz="2308" dirty="0">
              <a:solidFill>
                <a:prstClr val="black"/>
              </a:solidFill>
              <a:latin typeface="Tw Cen MT" panose="020B0602020104020603"/>
            </a:endParaRPr>
          </a:p>
        </p:txBody>
      </p:sp>
    </p:spTree>
    <p:extLst>
      <p:ext uri="{BB962C8B-B14F-4D97-AF65-F5344CB8AC3E}">
        <p14:creationId xmlns:p14="http://schemas.microsoft.com/office/powerpoint/2010/main" val="298183199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iterate type="wd">
                                    <p:tmPct val="10000"/>
                                  </p:iterate>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30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3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946" y="-172349"/>
            <a:ext cx="9004845" cy="703034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marL="50371" lvl="3" defTabSz="879196" fontAlgn="base">
              <a:lnSpc>
                <a:spcPts val="3750"/>
              </a:lnSpc>
              <a:spcBef>
                <a:spcPct val="0"/>
              </a:spcBef>
              <a:spcAft>
                <a:spcPct val="0"/>
              </a:spcAft>
            </a:pPr>
            <a:r>
              <a:rPr lang="en-US" sz="3077" dirty="0">
                <a:solidFill>
                  <a:prstClr val="black"/>
                </a:solidFill>
                <a:latin typeface="Tw Cen MT" panose="020B0602020104020603"/>
              </a:rPr>
              <a:t>The Person of Christ</a:t>
            </a:r>
          </a:p>
          <a:p>
            <a:pPr marL="50371" lvl="3" defTabSz="879196" fontAlgn="base">
              <a:lnSpc>
                <a:spcPts val="3750"/>
              </a:lnSpc>
              <a:spcBef>
                <a:spcPct val="0"/>
              </a:spcBef>
              <a:spcAft>
                <a:spcPct val="0"/>
              </a:spcAft>
            </a:pPr>
            <a:endParaRPr lang="en-US" sz="3269" dirty="0">
              <a:solidFill>
                <a:prstClr val="black"/>
              </a:solidFill>
              <a:latin typeface="Tw Cen MT" panose="020B0602020104020603"/>
            </a:endParaRPr>
          </a:p>
        </p:txBody>
      </p:sp>
      <p:sp>
        <p:nvSpPr>
          <p:cNvPr id="7" name="TextBox 6">
            <a:extLst>
              <a:ext uri="{FF2B5EF4-FFF2-40B4-BE49-F238E27FC236}">
                <a16:creationId xmlns:a16="http://schemas.microsoft.com/office/drawing/2014/main" id="{8C867117-2706-5CB3-95C9-0739A3E33F11}"/>
              </a:ext>
            </a:extLst>
          </p:cNvPr>
          <p:cNvSpPr txBox="1"/>
          <p:nvPr/>
        </p:nvSpPr>
        <p:spPr>
          <a:xfrm>
            <a:off x="-254" y="351831"/>
            <a:ext cx="9004845" cy="6506171"/>
          </a:xfrm>
          <a:prstGeom prst="rect">
            <a:avLst/>
          </a:prstGeom>
          <a:noFill/>
        </p:spPr>
        <p:txBody>
          <a:bodyPr wrap="square" numCol="5" spcCol="91440" rtlCol="0">
            <a:noAutofit/>
          </a:bodyPr>
          <a:lstStyle/>
          <a:p>
            <a:pPr marL="120279" indent="-111121" algn="ctr" defTabSz="879196" fontAlgn="base">
              <a:lnSpc>
                <a:spcPts val="1154"/>
              </a:lnSpc>
              <a:spcBef>
                <a:spcPts val="48"/>
              </a:spcBef>
            </a:pPr>
            <a:r>
              <a:rPr lang="en-US" sz="1154" spc="19" dirty="0">
                <a:solidFill>
                  <a:srgbClr val="000000"/>
                </a:solidFill>
                <a:latin typeface="Times New Roman" panose="02020603050405020304" pitchFamily="18" charset="0"/>
                <a:ea typeface="Times New Roman" panose="02020603050405020304" pitchFamily="18" charset="0"/>
              </a:rPr>
              <a:t>	</a:t>
            </a:r>
            <a:r>
              <a:rPr lang="en-US" sz="1154" b="1" u="sng" spc="19" dirty="0">
                <a:solidFill>
                  <a:srgbClr val="FF0000"/>
                </a:solidFill>
                <a:latin typeface="Aptos Display" panose="020B0004020202020204" pitchFamily="34" charset="0"/>
                <a:ea typeface="Times New Roman" panose="02020603050405020304" pitchFamily="18" charset="0"/>
              </a:rPr>
              <a:t>Preincarnate</a:t>
            </a:r>
          </a:p>
          <a:p>
            <a:pPr marL="50371" defTabSz="879196" fontAlgn="base">
              <a:lnSpc>
                <a:spcPts val="1192"/>
              </a:lnSpc>
              <a:spcBef>
                <a:spcPts val="48"/>
              </a:spcBef>
            </a:pPr>
            <a:r>
              <a:rPr lang="en-US" sz="1154" b="1" u="sng" spc="19" dirty="0">
                <a:solidFill>
                  <a:srgbClr val="000000"/>
                </a:solidFill>
                <a:latin typeface="Aptos Display" panose="020B0004020202020204" pitchFamily="34" charset="0"/>
                <a:ea typeface="Times New Roman" panose="02020603050405020304" pitchFamily="18" charset="0"/>
              </a:rPr>
              <a:t>Existed Eternally Before Creation</a:t>
            </a:r>
            <a:endParaRPr lang="en-US" sz="1154" b="1" i="1" u="sng" dirty="0">
              <a:solidFill>
                <a:prstClr val="black"/>
              </a:solidFill>
              <a:latin typeface="Aptos Display" panose="020B0004020202020204" pitchFamily="34" charset="0"/>
              <a:ea typeface="Times New Roman" panose="02020603050405020304" pitchFamily="18" charset="0"/>
            </a:endParaRPr>
          </a:p>
          <a:p>
            <a:pPr marL="50371" defTabSz="879196" fontAlgn="base">
              <a:lnSpc>
                <a:spcPts val="1192"/>
              </a:lnSpc>
              <a:spcBef>
                <a:spcPts val="24"/>
              </a:spcBef>
            </a:pPr>
            <a:r>
              <a:rPr lang="en-US" sz="1154" dirty="0">
                <a:solidFill>
                  <a:srgbClr val="000000"/>
                </a:solidFill>
                <a:latin typeface="Aptos Display" panose="020B0004020202020204" pitchFamily="34" charset="0"/>
                <a:ea typeface="Times New Roman" panose="02020603050405020304" pitchFamily="18" charset="0"/>
              </a:rPr>
              <a:t>From the "beginning" (John</a:t>
            </a:r>
            <a:endParaRPr lang="en-US" sz="1154" i="1" dirty="0">
              <a:solidFill>
                <a:prstClr val="black"/>
              </a:solidFill>
              <a:latin typeface="Aptos Display" panose="020B0004020202020204" pitchFamily="34" charset="0"/>
              <a:ea typeface="Times New Roman" panose="02020603050405020304" pitchFamily="18" charset="0"/>
            </a:endParaRPr>
          </a:p>
          <a:p>
            <a:pPr marL="50371" defTabSz="879196" fontAlgn="base">
              <a:lnSpc>
                <a:spcPts val="1192"/>
              </a:lnSpc>
              <a:spcBef>
                <a:spcPts val="24"/>
              </a:spcBef>
            </a:pPr>
            <a:r>
              <a:rPr lang="en-US" sz="1154" dirty="0">
                <a:solidFill>
                  <a:srgbClr val="000000"/>
                </a:solidFill>
                <a:latin typeface="Aptos Display" panose="020B0004020202020204" pitchFamily="34" charset="0"/>
                <a:ea typeface="Times New Roman" panose="02020603050405020304" pitchFamily="18" charset="0"/>
              </a:rPr>
              <a:t>1:1; 1 John 1:1) </a:t>
            </a:r>
            <a:r>
              <a:rPr lang="en-US" sz="1154" spc="-5" dirty="0">
                <a:solidFill>
                  <a:srgbClr val="000000"/>
                </a:solidFill>
                <a:latin typeface="Aptos Display" panose="020B0004020202020204" pitchFamily="34" charset="0"/>
                <a:ea typeface="Times New Roman" panose="02020603050405020304" pitchFamily="18" charset="0"/>
              </a:rPr>
              <a:t>"With God" (John 1:1-2) </a:t>
            </a:r>
            <a:r>
              <a:rPr lang="en-US" sz="1154" spc="-14" dirty="0">
                <a:solidFill>
                  <a:srgbClr val="000000"/>
                </a:solidFill>
                <a:latin typeface="Aptos Display" panose="020B0004020202020204" pitchFamily="34" charset="0"/>
                <a:ea typeface="Times New Roman" panose="02020603050405020304" pitchFamily="18" charset="0"/>
              </a:rPr>
              <a:t>"Before the world was" (John</a:t>
            </a:r>
            <a:r>
              <a:rPr lang="en-US" sz="1154" i="1" dirty="0">
                <a:solidFill>
                  <a:prstClr val="black"/>
                </a:solidFill>
                <a:latin typeface="Aptos Display" panose="020B0004020202020204" pitchFamily="34" charset="0"/>
                <a:ea typeface="Times New Roman" panose="02020603050405020304" pitchFamily="18" charset="0"/>
              </a:rPr>
              <a:t> </a:t>
            </a:r>
            <a:r>
              <a:rPr lang="en-US" sz="1154" spc="-34" dirty="0">
                <a:solidFill>
                  <a:srgbClr val="000000"/>
                </a:solidFill>
                <a:latin typeface="Aptos Display" panose="020B0004020202020204" pitchFamily="34" charset="0"/>
                <a:ea typeface="Times New Roman" panose="02020603050405020304" pitchFamily="18" charset="0"/>
              </a:rPr>
              <a:t>17:5) </a:t>
            </a:r>
            <a:r>
              <a:rPr lang="en-US" sz="1154" spc="-10" dirty="0">
                <a:solidFill>
                  <a:srgbClr val="000000"/>
                </a:solidFill>
                <a:latin typeface="Aptos Display" panose="020B0004020202020204" pitchFamily="34" charset="0"/>
                <a:ea typeface="Times New Roman" panose="02020603050405020304" pitchFamily="18" charset="0"/>
              </a:rPr>
              <a:t>The Word "became flesh"</a:t>
            </a:r>
            <a:r>
              <a:rPr lang="en-US" sz="1154" spc="-5" dirty="0">
                <a:solidFill>
                  <a:srgbClr val="000000"/>
                </a:solidFill>
                <a:latin typeface="Aptos Display" panose="020B0004020202020204" pitchFamily="34" charset="0"/>
                <a:ea typeface="Times New Roman" panose="02020603050405020304" pitchFamily="18" charset="0"/>
              </a:rPr>
              <a:t>(implies a preincarnate</a:t>
            </a:r>
            <a:r>
              <a:rPr lang="en-US" sz="1154" i="1" dirty="0">
                <a:solidFill>
                  <a:prstClr val="black"/>
                </a:solidFill>
                <a:latin typeface="Aptos Display" panose="020B0004020202020204" pitchFamily="34" charset="0"/>
                <a:ea typeface="Times New Roman" panose="02020603050405020304" pitchFamily="18" charset="0"/>
              </a:rPr>
              <a:t> </a:t>
            </a:r>
            <a:r>
              <a:rPr lang="en-US" sz="1154" spc="5" dirty="0">
                <a:solidFill>
                  <a:srgbClr val="000000"/>
                </a:solidFill>
                <a:latin typeface="Aptos Display" panose="020B0004020202020204" pitchFamily="34" charset="0"/>
                <a:ea typeface="Times New Roman" panose="02020603050405020304" pitchFamily="18" charset="0"/>
              </a:rPr>
              <a:t>existence, John 1:14).</a:t>
            </a:r>
            <a:endParaRPr lang="en-US" sz="1154" i="1" dirty="0">
              <a:solidFill>
                <a:prstClr val="black"/>
              </a:solidFill>
              <a:latin typeface="Aptos Display" panose="020B0004020202020204" pitchFamily="34" charset="0"/>
              <a:ea typeface="Times New Roman" panose="02020603050405020304" pitchFamily="18" charset="0"/>
            </a:endParaRPr>
          </a:p>
          <a:p>
            <a:pPr marL="50371" marR="211251" defTabSz="879196" fontAlgn="base">
              <a:lnSpc>
                <a:spcPts val="1192"/>
              </a:lnSpc>
              <a:spcBef>
                <a:spcPts val="784"/>
              </a:spcBef>
            </a:pPr>
            <a:r>
              <a:rPr lang="en-US" sz="1154" b="1" u="sng" spc="24" dirty="0">
                <a:solidFill>
                  <a:srgbClr val="000000"/>
                </a:solidFill>
                <a:latin typeface="Aptos Display" panose="020B0004020202020204" pitchFamily="34" charset="0"/>
                <a:ea typeface="Times New Roman" panose="02020603050405020304" pitchFamily="18" charset="0"/>
              </a:rPr>
              <a:t>Participated in Creation </a:t>
            </a:r>
            <a:r>
              <a:rPr lang="en-US" sz="1154" spc="5" dirty="0">
                <a:solidFill>
                  <a:srgbClr val="000000"/>
                </a:solidFill>
                <a:latin typeface="Aptos Display" panose="020B0004020202020204" pitchFamily="34" charset="0"/>
                <a:ea typeface="Times New Roman" panose="02020603050405020304" pitchFamily="18" charset="0"/>
              </a:rPr>
              <a:t>"Let us make man" (Gen.</a:t>
            </a:r>
            <a:r>
              <a:rPr lang="en-US" sz="1154" spc="-19" dirty="0">
                <a:solidFill>
                  <a:srgbClr val="000000"/>
                </a:solidFill>
                <a:latin typeface="Aptos Display" panose="020B0004020202020204" pitchFamily="34" charset="0"/>
                <a:ea typeface="Times New Roman" panose="02020603050405020304" pitchFamily="18" charset="0"/>
              </a:rPr>
              <a:t>1:26).</a:t>
            </a:r>
            <a:r>
              <a:rPr lang="en-US" sz="1154" spc="-5" dirty="0">
                <a:solidFill>
                  <a:srgbClr val="000000"/>
                </a:solidFill>
                <a:latin typeface="Aptos Display" panose="020B0004020202020204" pitchFamily="34" charset="0"/>
                <a:ea typeface="Times New Roman" panose="02020603050405020304" pitchFamily="18" charset="0"/>
              </a:rPr>
              <a:t>The "craftsman" (Prov. 8:30) </a:t>
            </a:r>
            <a:r>
              <a:rPr lang="en-US" sz="1154" spc="-14" dirty="0">
                <a:solidFill>
                  <a:srgbClr val="000000"/>
                </a:solidFill>
                <a:latin typeface="Aptos Display" panose="020B0004020202020204" pitchFamily="34" charset="0"/>
                <a:ea typeface="Times New Roman" panose="02020603050405020304" pitchFamily="18" charset="0"/>
              </a:rPr>
              <a:t>The "firstborn over all creation"</a:t>
            </a:r>
            <a:endParaRPr lang="en-US" sz="1154" i="1" dirty="0">
              <a:solidFill>
                <a:prstClr val="black"/>
              </a:solidFill>
              <a:latin typeface="Aptos Display" panose="020B0004020202020204" pitchFamily="34" charset="0"/>
              <a:ea typeface="Times New Roman" panose="02020603050405020304" pitchFamily="18" charset="0"/>
            </a:endParaRPr>
          </a:p>
          <a:p>
            <a:pPr marL="50371" marR="211251" defTabSz="879196" fontAlgn="base">
              <a:lnSpc>
                <a:spcPts val="1192"/>
              </a:lnSpc>
              <a:spcBef>
                <a:spcPts val="48"/>
              </a:spcBef>
            </a:pPr>
            <a:r>
              <a:rPr lang="en-US" sz="1154" spc="-14" dirty="0">
                <a:solidFill>
                  <a:srgbClr val="000000"/>
                </a:solidFill>
                <a:latin typeface="Aptos Display" panose="020B0004020202020204" pitchFamily="34" charset="0"/>
                <a:ea typeface="Times New Roman" panose="02020603050405020304" pitchFamily="18" charset="0"/>
              </a:rPr>
              <a:t>(Col. 1:15) All things were created</a:t>
            </a:r>
            <a:r>
              <a:rPr lang="en-US" sz="1154" i="1" dirty="0">
                <a:solidFill>
                  <a:prstClr val="black"/>
                </a:solidFill>
                <a:latin typeface="Aptos Display" panose="020B0004020202020204" pitchFamily="34" charset="0"/>
                <a:ea typeface="Times New Roman" panose="02020603050405020304" pitchFamily="18" charset="0"/>
              </a:rPr>
              <a:t> </a:t>
            </a:r>
            <a:r>
              <a:rPr lang="en-US" sz="1154" spc="-5" dirty="0">
                <a:solidFill>
                  <a:srgbClr val="000000"/>
                </a:solidFill>
                <a:latin typeface="Aptos Display" panose="020B0004020202020204" pitchFamily="34" charset="0"/>
                <a:ea typeface="Times New Roman" panose="02020603050405020304" pitchFamily="18" charset="0"/>
              </a:rPr>
              <a:t>"through him" (John 1:3;</a:t>
            </a:r>
            <a:r>
              <a:rPr lang="en-US" sz="1154" i="1" dirty="0">
                <a:solidFill>
                  <a:prstClr val="black"/>
                </a:solidFill>
                <a:latin typeface="Aptos Display" panose="020B0004020202020204" pitchFamily="34" charset="0"/>
                <a:ea typeface="Times New Roman" panose="02020603050405020304" pitchFamily="18" charset="0"/>
              </a:rPr>
              <a:t> </a:t>
            </a:r>
            <a:r>
              <a:rPr lang="en-US" sz="1154" spc="-14" dirty="0">
                <a:solidFill>
                  <a:srgbClr val="000000"/>
                </a:solidFill>
                <a:latin typeface="Aptos Display" panose="020B0004020202020204" pitchFamily="34" charset="0"/>
                <a:ea typeface="Times New Roman" panose="02020603050405020304" pitchFamily="18" charset="0"/>
              </a:rPr>
              <a:t>Col. 1:16). World created "through him“</a:t>
            </a:r>
            <a:r>
              <a:rPr lang="en-US" sz="1154" i="1" spc="-14" dirty="0">
                <a:solidFill>
                  <a:prstClr val="black"/>
                </a:solidFill>
                <a:latin typeface="Aptos Display" panose="020B0004020202020204" pitchFamily="34" charset="0"/>
                <a:ea typeface="Times New Roman" panose="02020603050405020304" pitchFamily="18" charset="0"/>
              </a:rPr>
              <a:t> </a:t>
            </a:r>
            <a:r>
              <a:rPr lang="en-US" sz="1154" dirty="0">
                <a:solidFill>
                  <a:srgbClr val="000000"/>
                </a:solidFill>
                <a:latin typeface="Aptos Display" panose="020B0004020202020204" pitchFamily="34" charset="0"/>
                <a:ea typeface="Times New Roman" panose="02020603050405020304" pitchFamily="18" charset="0"/>
              </a:rPr>
              <a:t>(John 1:10; 1 Cor. 8:6) </a:t>
            </a:r>
            <a:r>
              <a:rPr lang="en-US" sz="1154" spc="-19" dirty="0">
                <a:solidFill>
                  <a:srgbClr val="000000"/>
                </a:solidFill>
                <a:latin typeface="Aptos Display" panose="020B0004020202020204" pitchFamily="34" charset="0"/>
                <a:ea typeface="Times New Roman" panose="02020603050405020304" pitchFamily="18" charset="0"/>
              </a:rPr>
              <a:t>All things created "for him"</a:t>
            </a:r>
            <a:endParaRPr lang="en-US" sz="1154" i="1" dirty="0">
              <a:solidFill>
                <a:prstClr val="black"/>
              </a:solidFill>
              <a:latin typeface="Aptos Display" panose="020B0004020202020204" pitchFamily="34" charset="0"/>
              <a:ea typeface="Times New Roman" panose="02020603050405020304" pitchFamily="18" charset="0"/>
            </a:endParaRPr>
          </a:p>
          <a:p>
            <a:pPr marL="50371" defTabSz="879196" fontAlgn="base">
              <a:lnSpc>
                <a:spcPts val="1192"/>
              </a:lnSpc>
              <a:spcBef>
                <a:spcPts val="24"/>
              </a:spcBef>
            </a:pPr>
            <a:r>
              <a:rPr lang="en-US" sz="1154" spc="-10" dirty="0">
                <a:solidFill>
                  <a:srgbClr val="000000"/>
                </a:solidFill>
                <a:latin typeface="Aptos Display" panose="020B0004020202020204" pitchFamily="34" charset="0"/>
                <a:ea typeface="Times New Roman" panose="02020603050405020304" pitchFamily="18" charset="0"/>
              </a:rPr>
              <a:t>(Col. 1:16). </a:t>
            </a:r>
            <a:r>
              <a:rPr lang="en-US" sz="1154" spc="-19" dirty="0">
                <a:solidFill>
                  <a:srgbClr val="000000"/>
                </a:solidFill>
                <a:latin typeface="Aptos Display" panose="020B0004020202020204" pitchFamily="34" charset="0"/>
                <a:ea typeface="Times New Roman" panose="02020603050405020304" pitchFamily="18" charset="0"/>
              </a:rPr>
              <a:t>All things hold together "in</a:t>
            </a:r>
            <a:r>
              <a:rPr lang="en-US" sz="1154" i="1" dirty="0">
                <a:solidFill>
                  <a:prstClr val="black"/>
                </a:solidFill>
                <a:latin typeface="Aptos Display" panose="020B0004020202020204" pitchFamily="34" charset="0"/>
                <a:ea typeface="Times New Roman" panose="02020603050405020304" pitchFamily="18" charset="0"/>
              </a:rPr>
              <a:t> </a:t>
            </a:r>
            <a:r>
              <a:rPr lang="en-US" sz="1154" spc="-14" dirty="0">
                <a:solidFill>
                  <a:srgbClr val="000000"/>
                </a:solidFill>
                <a:latin typeface="Aptos Display" panose="020B0004020202020204" pitchFamily="34" charset="0"/>
                <a:ea typeface="Times New Roman" panose="02020603050405020304" pitchFamily="18" charset="0"/>
              </a:rPr>
              <a:t>him" (Col. 1:17).</a:t>
            </a:r>
            <a:endParaRPr lang="en-US" sz="1154" i="1" dirty="0">
              <a:solidFill>
                <a:prstClr val="black"/>
              </a:solidFill>
              <a:latin typeface="Aptos Display" panose="020B0004020202020204" pitchFamily="34" charset="0"/>
              <a:ea typeface="Times New Roman" panose="02020603050405020304" pitchFamily="18" charset="0"/>
            </a:endParaRPr>
          </a:p>
          <a:p>
            <a:pPr marL="50371" defTabSz="879196" fontAlgn="base">
              <a:lnSpc>
                <a:spcPts val="1192"/>
              </a:lnSpc>
              <a:spcBef>
                <a:spcPts val="2053"/>
              </a:spcBef>
            </a:pPr>
            <a:r>
              <a:rPr lang="en-US" sz="1154" b="1" u="sng" spc="-14" dirty="0">
                <a:solidFill>
                  <a:srgbClr val="000000"/>
                </a:solidFill>
                <a:latin typeface="Aptos Display" panose="020B0004020202020204" pitchFamily="34" charset="0"/>
                <a:ea typeface="Times New Roman" panose="02020603050405020304" pitchFamily="18" charset="0"/>
              </a:rPr>
              <a:t>Manifested Himself After Creation (Old Testa­ment)</a:t>
            </a:r>
            <a:endParaRPr lang="en-US" sz="1154" b="1" i="1" u="sng" dirty="0">
              <a:solidFill>
                <a:prstClr val="black"/>
              </a:solidFill>
              <a:latin typeface="Aptos Display" panose="020B0004020202020204" pitchFamily="34" charset="0"/>
              <a:ea typeface="Times New Roman" panose="02020603050405020304" pitchFamily="18" charset="0"/>
            </a:endParaRPr>
          </a:p>
          <a:p>
            <a:pPr marL="50371" defTabSz="879196" fontAlgn="base">
              <a:lnSpc>
                <a:spcPts val="1192"/>
              </a:lnSpc>
              <a:spcBef>
                <a:spcPts val="24"/>
              </a:spcBef>
            </a:pPr>
            <a:r>
              <a:rPr lang="en-US" sz="1154" spc="-24" dirty="0">
                <a:solidFill>
                  <a:srgbClr val="000000"/>
                </a:solidFill>
                <a:latin typeface="Aptos Display" panose="020B0004020202020204" pitchFamily="34" charset="0"/>
                <a:ea typeface="Times New Roman" panose="02020603050405020304" pitchFamily="18" charset="0"/>
              </a:rPr>
              <a:t>As "Yahweh" </a:t>
            </a:r>
            <a:r>
              <a:rPr lang="en-US" sz="1154" spc="-10" dirty="0">
                <a:solidFill>
                  <a:srgbClr val="000000"/>
                </a:solidFill>
                <a:latin typeface="Aptos Display" panose="020B0004020202020204" pitchFamily="34" charset="0"/>
                <a:ea typeface="Times New Roman" panose="02020603050405020304" pitchFamily="18" charset="0"/>
              </a:rPr>
              <a:t>To Abraham (Gen. 18) In judgment (Gen. 19) In promise (Hos. 1:7)</a:t>
            </a:r>
            <a:endParaRPr lang="en-US" sz="1154" i="1" dirty="0">
              <a:solidFill>
                <a:prstClr val="black"/>
              </a:solidFill>
              <a:latin typeface="Aptos Display" panose="020B0004020202020204" pitchFamily="34" charset="0"/>
              <a:ea typeface="Times New Roman" panose="02020603050405020304" pitchFamily="18" charset="0"/>
            </a:endParaRPr>
          </a:p>
          <a:p>
            <a:pPr marL="50371" defTabSz="879196" fontAlgn="base">
              <a:lnSpc>
                <a:spcPts val="1192"/>
              </a:lnSpc>
            </a:pPr>
            <a:r>
              <a:rPr lang="en-US" sz="1154" spc="-14" dirty="0">
                <a:solidFill>
                  <a:srgbClr val="000000"/>
                </a:solidFill>
                <a:latin typeface="Aptos Display" panose="020B0004020202020204" pitchFamily="34" charset="0"/>
                <a:ea typeface="Times New Roman" panose="02020603050405020304" pitchFamily="18" charset="0"/>
              </a:rPr>
              <a:t>As the "angel of Yahweh" </a:t>
            </a:r>
            <a:r>
              <a:rPr lang="en-US" sz="1154" spc="-5" dirty="0">
                <a:solidFill>
                  <a:srgbClr val="000000"/>
                </a:solidFill>
                <a:latin typeface="Aptos Display" panose="020B0004020202020204" pitchFamily="34" charset="0"/>
                <a:ea typeface="Times New Roman" panose="02020603050405020304" pitchFamily="18" charset="0"/>
              </a:rPr>
              <a:t>To Hagar (Gen. 16) To Abraham (Gen. 22) </a:t>
            </a:r>
            <a:r>
              <a:rPr lang="en-US" sz="1154" spc="5" dirty="0">
                <a:solidFill>
                  <a:srgbClr val="000000"/>
                </a:solidFill>
                <a:latin typeface="Aptos Display" panose="020B0004020202020204" pitchFamily="34" charset="0"/>
                <a:ea typeface="Times New Roman" panose="02020603050405020304" pitchFamily="18" charset="0"/>
              </a:rPr>
              <a:t>To Jacob (Gen. 31) </a:t>
            </a:r>
            <a:r>
              <a:rPr lang="en-US" sz="1154" spc="-10" dirty="0">
                <a:solidFill>
                  <a:srgbClr val="000000"/>
                </a:solidFill>
                <a:latin typeface="Aptos Display" panose="020B0004020202020204" pitchFamily="34" charset="0"/>
                <a:ea typeface="Times New Roman" panose="02020603050405020304" pitchFamily="18" charset="0"/>
              </a:rPr>
              <a:t>To Moses (Exod. 3:2) </a:t>
            </a:r>
            <a:r>
              <a:rPr lang="en-US" sz="1154" spc="-5" dirty="0">
                <a:solidFill>
                  <a:srgbClr val="000000"/>
                </a:solidFill>
                <a:latin typeface="Aptos Display" panose="020B0004020202020204" pitchFamily="34" charset="0"/>
                <a:ea typeface="Times New Roman" panose="02020603050405020304" pitchFamily="18" charset="0"/>
              </a:rPr>
              <a:t>To Israel (Exod. 14:19) </a:t>
            </a:r>
            <a:r>
              <a:rPr lang="en-US" sz="1154" spc="-14" dirty="0">
                <a:solidFill>
                  <a:srgbClr val="000000"/>
                </a:solidFill>
                <a:latin typeface="Aptos Display" panose="020B0004020202020204" pitchFamily="34" charset="0"/>
                <a:ea typeface="Times New Roman" panose="02020603050405020304" pitchFamily="18" charset="0"/>
              </a:rPr>
              <a:t>To Balaam (Mum. 22:22) </a:t>
            </a:r>
            <a:r>
              <a:rPr lang="en-US" sz="1154" spc="-5" dirty="0">
                <a:solidFill>
                  <a:srgbClr val="000000"/>
                </a:solidFill>
                <a:latin typeface="Aptos Display" panose="020B0004020202020204" pitchFamily="34" charset="0"/>
                <a:ea typeface="Times New Roman" panose="02020603050405020304" pitchFamily="18" charset="0"/>
              </a:rPr>
              <a:t>To Gideon (Judg. 6)</a:t>
            </a:r>
          </a:p>
          <a:p>
            <a:pPr marL="61666" indent="-52508" defTabSz="879196" fontAlgn="base">
              <a:lnSpc>
                <a:spcPts val="1154"/>
              </a:lnSpc>
            </a:pPr>
            <a:endParaRPr lang="en-US" sz="1154" spc="-5" dirty="0">
              <a:solidFill>
                <a:srgbClr val="000000"/>
              </a:solidFill>
              <a:latin typeface="Aptos Display" panose="020B0004020202020204" pitchFamily="34" charset="0"/>
              <a:ea typeface="Times New Roman" panose="02020603050405020304" pitchFamily="18" charset="0"/>
            </a:endParaRPr>
          </a:p>
          <a:p>
            <a:pPr marL="61666" indent="-52508" algn="ctr" defTabSz="879196" fontAlgn="base">
              <a:lnSpc>
                <a:spcPts val="1154"/>
              </a:lnSpc>
            </a:pPr>
            <a:endParaRPr lang="en-US" sz="1154" b="1" u="sng" spc="-5" dirty="0">
              <a:solidFill>
                <a:srgbClr val="000000"/>
              </a:solidFill>
              <a:latin typeface="Aptos Display" panose="020B0004020202020204" pitchFamily="34" charset="0"/>
              <a:ea typeface="Times New Roman" panose="02020603050405020304" pitchFamily="18" charset="0"/>
            </a:endParaRPr>
          </a:p>
          <a:p>
            <a:pPr marL="61666" indent="-52508" algn="ctr" defTabSz="879196" fontAlgn="base">
              <a:lnSpc>
                <a:spcPts val="1154"/>
              </a:lnSpc>
            </a:pPr>
            <a:endParaRPr lang="en-US" sz="1154" b="1" u="sng" spc="-5" dirty="0">
              <a:solidFill>
                <a:srgbClr val="FF0000"/>
              </a:solidFill>
              <a:latin typeface="Aptos Display" panose="020B0004020202020204" pitchFamily="34" charset="0"/>
              <a:ea typeface="Times New Roman" panose="02020603050405020304" pitchFamily="18" charset="0"/>
            </a:endParaRPr>
          </a:p>
          <a:p>
            <a:pPr marL="61666" indent="-52508" algn="ctr" defTabSz="879196" fontAlgn="base">
              <a:lnSpc>
                <a:spcPts val="1154"/>
              </a:lnSpc>
            </a:pPr>
            <a:r>
              <a:rPr lang="en-US" sz="1154" b="1" u="sng" spc="-5" dirty="0">
                <a:solidFill>
                  <a:srgbClr val="FF0000"/>
                </a:solidFill>
                <a:latin typeface="Aptos Display" panose="020B0004020202020204" pitchFamily="34" charset="0"/>
                <a:ea typeface="Times New Roman" panose="02020603050405020304" pitchFamily="18" charset="0"/>
              </a:rPr>
              <a:t>Divine Nature</a:t>
            </a:r>
          </a:p>
          <a:p>
            <a:pPr marL="3053" defTabSz="879196" fontAlgn="base">
              <a:lnSpc>
                <a:spcPts val="1096"/>
              </a:lnSpc>
              <a:spcBef>
                <a:spcPts val="24"/>
              </a:spcBef>
            </a:pPr>
            <a:r>
              <a:rPr lang="en-US" sz="1000" b="1" u="sng" spc="43" dirty="0">
                <a:solidFill>
                  <a:srgbClr val="000000"/>
                </a:solidFill>
                <a:latin typeface="Aptos Display" panose="020B0004020202020204" pitchFamily="34" charset="0"/>
                <a:ea typeface="Times New Roman" panose="02020603050405020304" pitchFamily="18" charset="0"/>
              </a:rPr>
              <a:t>Possesses Divine Attributes</a:t>
            </a:r>
            <a:r>
              <a:rPr lang="en-US" sz="1000" spc="43" dirty="0">
                <a:solidFill>
                  <a:srgbClr val="000000"/>
                </a:solidFill>
                <a:latin typeface="Aptos Display" panose="020B0004020202020204" pitchFamily="34" charset="0"/>
                <a:ea typeface="Times New Roman" panose="02020603050405020304" pitchFamily="18" charset="0"/>
              </a:rPr>
              <a:t> </a:t>
            </a:r>
            <a:r>
              <a:rPr lang="en-US" sz="1000" spc="-5" dirty="0">
                <a:solidFill>
                  <a:srgbClr val="000000"/>
                </a:solidFill>
                <a:latin typeface="Aptos Display" panose="020B0004020202020204" pitchFamily="34" charset="0"/>
                <a:ea typeface="Times New Roman" panose="02020603050405020304" pitchFamily="18" charset="0"/>
              </a:rPr>
              <a:t>He is eternal (John 1:1; 8:58; 17:5). </a:t>
            </a:r>
            <a:r>
              <a:rPr lang="en-US" sz="1000" spc="-10" dirty="0">
                <a:solidFill>
                  <a:srgbClr val="000000"/>
                </a:solidFill>
                <a:latin typeface="Aptos Display" panose="020B0004020202020204" pitchFamily="34" charset="0"/>
                <a:ea typeface="Times New Roman" panose="02020603050405020304" pitchFamily="18" charset="0"/>
              </a:rPr>
              <a:t>He is omnipresent (Matt 28:20; Eph.</a:t>
            </a:r>
            <a:r>
              <a:rPr lang="en-US" sz="1000" spc="-19" dirty="0">
                <a:solidFill>
                  <a:srgbClr val="000000"/>
                </a:solidFill>
                <a:latin typeface="Aptos Display" panose="020B0004020202020204" pitchFamily="34" charset="0"/>
                <a:ea typeface="Times New Roman" panose="02020603050405020304" pitchFamily="18" charset="0"/>
              </a:rPr>
              <a:t>1:23).</a:t>
            </a:r>
            <a:endParaRPr lang="en-US" sz="1000"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096"/>
              </a:lnSpc>
            </a:pPr>
            <a:r>
              <a:rPr lang="en-US" sz="1000" spc="-5" dirty="0">
                <a:solidFill>
                  <a:srgbClr val="000000"/>
                </a:solidFill>
                <a:latin typeface="Aptos Display" panose="020B0004020202020204" pitchFamily="34" charset="0"/>
                <a:ea typeface="Times New Roman" panose="02020603050405020304" pitchFamily="18" charset="0"/>
              </a:rPr>
              <a:t>He is omniscient (John 16:30; 21:17). </a:t>
            </a:r>
            <a:r>
              <a:rPr lang="en-US" sz="1000" dirty="0">
                <a:solidFill>
                  <a:srgbClr val="000000"/>
                </a:solidFill>
                <a:latin typeface="Aptos Display" panose="020B0004020202020204" pitchFamily="34" charset="0"/>
                <a:ea typeface="Times New Roman" panose="02020603050405020304" pitchFamily="18" charset="0"/>
              </a:rPr>
              <a:t>He is omnipotent (John 5:19) </a:t>
            </a:r>
            <a:r>
              <a:rPr lang="en-US" sz="1000" spc="-5" dirty="0">
                <a:solidFill>
                  <a:srgbClr val="000000"/>
                </a:solidFill>
                <a:latin typeface="Aptos Display" panose="020B0004020202020204" pitchFamily="34" charset="0"/>
                <a:ea typeface="Times New Roman" panose="02020603050405020304" pitchFamily="18" charset="0"/>
              </a:rPr>
              <a:t>He is immutable (Heb. 1:12; 13:8)</a:t>
            </a:r>
            <a:endParaRPr lang="en-US" sz="1000"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096"/>
              </a:lnSpc>
              <a:spcBef>
                <a:spcPts val="971"/>
              </a:spcBef>
            </a:pPr>
            <a:r>
              <a:rPr lang="en-US" sz="1000" b="1" u="sng" spc="38" dirty="0">
                <a:solidFill>
                  <a:srgbClr val="000000"/>
                </a:solidFill>
                <a:latin typeface="Aptos Display" panose="020B0004020202020204" pitchFamily="34" charset="0"/>
                <a:ea typeface="Times New Roman" panose="02020603050405020304" pitchFamily="18" charset="0"/>
              </a:rPr>
              <a:t>Possesses Divine Offices</a:t>
            </a:r>
            <a:endParaRPr lang="en-US" sz="1000" b="1" i="1" u="sng"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096"/>
              </a:lnSpc>
            </a:pPr>
            <a:r>
              <a:rPr lang="en-US" sz="1000" dirty="0">
                <a:solidFill>
                  <a:srgbClr val="000000"/>
                </a:solidFill>
                <a:latin typeface="Aptos Display" panose="020B0004020202020204" pitchFamily="34" charset="0"/>
                <a:ea typeface="Times New Roman" panose="02020603050405020304" pitchFamily="18" charset="0"/>
              </a:rPr>
              <a:t>He is Creator (John 1:3; Col. 1:16).</a:t>
            </a:r>
            <a:endParaRPr lang="en-US" sz="1000" i="1" dirty="0">
              <a:solidFill>
                <a:prstClr val="black"/>
              </a:solidFill>
              <a:latin typeface="Aptos Display" panose="020B0004020202020204" pitchFamily="34" charset="0"/>
              <a:ea typeface="Times New Roman" panose="02020603050405020304" pitchFamily="18" charset="0"/>
            </a:endParaRPr>
          </a:p>
          <a:p>
            <a:pPr marL="8548" defTabSz="879196" fontAlgn="base">
              <a:lnSpc>
                <a:spcPts val="1096"/>
              </a:lnSpc>
            </a:pPr>
            <a:r>
              <a:rPr lang="en-US" sz="1000" spc="-5" dirty="0">
                <a:solidFill>
                  <a:srgbClr val="000000"/>
                </a:solidFill>
                <a:latin typeface="Aptos Display" panose="020B0004020202020204" pitchFamily="34" charset="0"/>
                <a:ea typeface="Times New Roman" panose="02020603050405020304" pitchFamily="18" charset="0"/>
              </a:rPr>
              <a:t>He is sustainer (Col. 1:17).</a:t>
            </a:r>
            <a:endParaRPr lang="en-US" sz="1000"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096"/>
              </a:lnSpc>
              <a:spcBef>
                <a:spcPts val="856"/>
              </a:spcBef>
            </a:pPr>
            <a:r>
              <a:rPr lang="en-US" sz="1000" b="1" u="sng" dirty="0">
                <a:solidFill>
                  <a:srgbClr val="000000"/>
                </a:solidFill>
                <a:latin typeface="Aptos Display" panose="020B0004020202020204" pitchFamily="34" charset="0"/>
                <a:ea typeface="Times New Roman" panose="02020603050405020304" pitchFamily="18" charset="0"/>
              </a:rPr>
              <a:t>Possesses Divine Prerogatives</a:t>
            </a:r>
            <a:endParaRPr lang="en-US" sz="1000" b="1" i="1" u="sng" dirty="0">
              <a:solidFill>
                <a:prstClr val="black"/>
              </a:solidFill>
              <a:latin typeface="Aptos Display" panose="020B0004020202020204" pitchFamily="34" charset="0"/>
              <a:ea typeface="Times New Roman" panose="02020603050405020304" pitchFamily="18" charset="0"/>
            </a:endParaRPr>
          </a:p>
          <a:p>
            <a:pPr marL="8548" defTabSz="879196" fontAlgn="base">
              <a:lnSpc>
                <a:spcPts val="1096"/>
              </a:lnSpc>
            </a:pPr>
            <a:r>
              <a:rPr lang="en-US" sz="1000" spc="-14" dirty="0">
                <a:solidFill>
                  <a:srgbClr val="000000"/>
                </a:solidFill>
                <a:latin typeface="Aptos Display" panose="020B0004020202020204" pitchFamily="34" charset="0"/>
                <a:ea typeface="Times New Roman" panose="02020603050405020304" pitchFamily="18" charset="0"/>
              </a:rPr>
              <a:t>He forgives sin (Matt. 9:2; Luke 7:47). </a:t>
            </a:r>
            <a:r>
              <a:rPr lang="en-US" sz="1000" dirty="0">
                <a:solidFill>
                  <a:srgbClr val="000000"/>
                </a:solidFill>
                <a:latin typeface="Aptos Display" panose="020B0004020202020204" pitchFamily="34" charset="0"/>
                <a:ea typeface="Times New Roman" panose="02020603050405020304" pitchFamily="18" charset="0"/>
              </a:rPr>
              <a:t>He raises the dead (John 5:25;11:25). </a:t>
            </a:r>
            <a:r>
              <a:rPr lang="en-US" sz="1000" spc="5" dirty="0">
                <a:solidFill>
                  <a:srgbClr val="000000"/>
                </a:solidFill>
                <a:latin typeface="Aptos Display" panose="020B0004020202020204" pitchFamily="34" charset="0"/>
                <a:ea typeface="Times New Roman" panose="02020603050405020304" pitchFamily="18" charset="0"/>
              </a:rPr>
              <a:t>He executes judgment (John 5:22).</a:t>
            </a:r>
            <a:endParaRPr lang="en-US" sz="1000" i="1" dirty="0">
              <a:solidFill>
                <a:prstClr val="black"/>
              </a:solidFill>
              <a:latin typeface="Aptos Display" panose="020B0004020202020204" pitchFamily="34" charset="0"/>
              <a:ea typeface="Times New Roman" panose="02020603050405020304" pitchFamily="18" charset="0"/>
            </a:endParaRPr>
          </a:p>
          <a:p>
            <a:pPr marL="114173" marR="211251" indent="-105626" defTabSz="879196" fontAlgn="base">
              <a:lnSpc>
                <a:spcPts val="1096"/>
              </a:lnSpc>
              <a:spcBef>
                <a:spcPts val="1130"/>
              </a:spcBef>
            </a:pPr>
            <a:r>
              <a:rPr lang="en-US" sz="1000" b="1" u="sng" spc="-24" dirty="0">
                <a:solidFill>
                  <a:srgbClr val="000000"/>
                </a:solidFill>
                <a:latin typeface="Aptos Display" panose="020B0004020202020204" pitchFamily="34" charset="0"/>
                <a:ea typeface="Times New Roman" panose="02020603050405020304" pitchFamily="18" charset="0"/>
              </a:rPr>
              <a:t>He Is Identified With the Old </a:t>
            </a:r>
            <a:r>
              <a:rPr lang="en-US" sz="1000" b="1" u="sng" spc="-5" dirty="0">
                <a:solidFill>
                  <a:srgbClr val="000000"/>
                </a:solidFill>
                <a:latin typeface="Aptos Display" panose="020B0004020202020204" pitchFamily="34" charset="0"/>
                <a:ea typeface="Times New Roman" panose="02020603050405020304" pitchFamily="18" charset="0"/>
              </a:rPr>
              <a:t>Testament Yahweh</a:t>
            </a:r>
            <a:endParaRPr lang="en-US" sz="1000" b="1" i="1" u="sng"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096"/>
              </a:lnSpc>
            </a:pPr>
            <a:r>
              <a:rPr lang="en-US" sz="1000" spc="-14" dirty="0">
                <a:solidFill>
                  <a:srgbClr val="000000"/>
                </a:solidFill>
                <a:latin typeface="Aptos Display" panose="020B0004020202020204" pitchFamily="34" charset="0"/>
                <a:ea typeface="Times New Roman" panose="02020603050405020304" pitchFamily="18" charset="0"/>
              </a:rPr>
              <a:t>"I AM" (John 8:58). </a:t>
            </a:r>
            <a:r>
              <a:rPr lang="en-US" sz="1000" dirty="0">
                <a:solidFill>
                  <a:srgbClr val="000000"/>
                </a:solidFill>
                <a:latin typeface="Aptos Display" panose="020B0004020202020204" pitchFamily="34" charset="0"/>
                <a:ea typeface="Times New Roman" panose="02020603050405020304" pitchFamily="18" charset="0"/>
              </a:rPr>
              <a:t>Seen by Isaiah (John 12:41; 8:24, </a:t>
            </a:r>
            <a:r>
              <a:rPr lang="en-US" sz="1000" spc="5" dirty="0">
                <a:solidFill>
                  <a:srgbClr val="000000"/>
                </a:solidFill>
                <a:latin typeface="Aptos Display" panose="020B0004020202020204" pitchFamily="34" charset="0"/>
                <a:ea typeface="Times New Roman" panose="02020603050405020304" pitchFamily="18" charset="0"/>
              </a:rPr>
              <a:t>50-58)</a:t>
            </a:r>
            <a:endParaRPr lang="en-US" sz="1000"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096"/>
              </a:lnSpc>
              <a:spcBef>
                <a:spcPts val="1038"/>
              </a:spcBef>
            </a:pPr>
            <a:r>
              <a:rPr lang="en-US" sz="1000" b="1" u="sng" spc="5" dirty="0">
                <a:solidFill>
                  <a:srgbClr val="000000"/>
                </a:solidFill>
                <a:latin typeface="Aptos Display" panose="020B0004020202020204" pitchFamily="34" charset="0"/>
                <a:ea typeface="Times New Roman" panose="02020603050405020304" pitchFamily="18" charset="0"/>
              </a:rPr>
              <a:t>Possesses Divine Names</a:t>
            </a:r>
            <a:endParaRPr lang="en-US" sz="1000" b="1" i="1" u="sng" dirty="0">
              <a:solidFill>
                <a:prstClr val="black"/>
              </a:solidFill>
              <a:latin typeface="Aptos Display" panose="020B0004020202020204" pitchFamily="34" charset="0"/>
              <a:ea typeface="Times New Roman" panose="02020603050405020304" pitchFamily="18" charset="0"/>
            </a:endParaRPr>
          </a:p>
          <a:p>
            <a:pPr marL="3053" defTabSz="879196" fontAlgn="base">
              <a:lnSpc>
                <a:spcPts val="1096"/>
              </a:lnSpc>
              <a:spcBef>
                <a:spcPts val="48"/>
              </a:spcBef>
            </a:pPr>
            <a:r>
              <a:rPr lang="en-US" sz="1000" spc="-5" dirty="0">
                <a:solidFill>
                  <a:srgbClr val="000000"/>
                </a:solidFill>
                <a:latin typeface="Aptos Display" panose="020B0004020202020204" pitchFamily="34" charset="0"/>
                <a:ea typeface="Times New Roman" panose="02020603050405020304" pitchFamily="18" charset="0"/>
              </a:rPr>
              <a:t>"Alpha and the Omega" (Rev. 22:13) </a:t>
            </a:r>
            <a:r>
              <a:rPr lang="en-US" sz="1000" spc="-14" dirty="0">
                <a:solidFill>
                  <a:srgbClr val="000000"/>
                </a:solidFill>
                <a:latin typeface="Aptos Display" panose="020B0004020202020204" pitchFamily="34" charset="0"/>
                <a:ea typeface="Times New Roman" panose="02020603050405020304" pitchFamily="18" charset="0"/>
              </a:rPr>
              <a:t>"I AM" (John 8:58) </a:t>
            </a:r>
            <a:r>
              <a:rPr lang="en-US" sz="1000" spc="-10" dirty="0">
                <a:solidFill>
                  <a:srgbClr val="000000"/>
                </a:solidFill>
                <a:latin typeface="Aptos Display" panose="020B0004020202020204" pitchFamily="34" charset="0"/>
                <a:ea typeface="Times New Roman" panose="02020603050405020304" pitchFamily="18" charset="0"/>
              </a:rPr>
              <a:t>"Immanuel" (Matt 1:22) </a:t>
            </a:r>
            <a:r>
              <a:rPr lang="en-US" sz="1000" spc="-14" dirty="0">
                <a:solidFill>
                  <a:srgbClr val="000000"/>
                </a:solidFill>
                <a:latin typeface="Aptos Display" panose="020B0004020202020204" pitchFamily="34" charset="0"/>
                <a:ea typeface="Times New Roman" panose="02020603050405020304" pitchFamily="18" charset="0"/>
              </a:rPr>
              <a:t>"Son of Man" (Matt. 9:6; 12:8) </a:t>
            </a:r>
            <a:r>
              <a:rPr lang="en-US" sz="1000" spc="-10" dirty="0">
                <a:solidFill>
                  <a:srgbClr val="000000"/>
                </a:solidFill>
                <a:latin typeface="Aptos Display" panose="020B0004020202020204" pitchFamily="34" charset="0"/>
                <a:ea typeface="Times New Roman" panose="02020603050405020304" pitchFamily="18" charset="0"/>
              </a:rPr>
              <a:t>"Lord" (Matt 7:21; Luke 1:43) </a:t>
            </a:r>
            <a:r>
              <a:rPr lang="en-US" sz="1000" dirty="0">
                <a:solidFill>
                  <a:srgbClr val="000000"/>
                </a:solidFill>
                <a:latin typeface="Aptos Display" panose="020B0004020202020204" pitchFamily="34" charset="0"/>
                <a:ea typeface="Times New Roman" panose="02020603050405020304" pitchFamily="18" charset="0"/>
              </a:rPr>
              <a:t>"Son of God" (John 10:36) "God" (John 1:1; 2 Peter 1:1)</a:t>
            </a:r>
            <a:endParaRPr lang="en-US" sz="1000"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096"/>
              </a:lnSpc>
              <a:spcBef>
                <a:spcPts val="1178"/>
              </a:spcBef>
            </a:pPr>
            <a:r>
              <a:rPr lang="en-US" sz="1000" b="1" u="sng" dirty="0">
                <a:solidFill>
                  <a:srgbClr val="000000"/>
                </a:solidFill>
                <a:latin typeface="Aptos Display" panose="020B0004020202020204" pitchFamily="34" charset="0"/>
                <a:ea typeface="Times New Roman" panose="02020603050405020304" pitchFamily="18" charset="0"/>
              </a:rPr>
              <a:t>Possesses Divine Relations</a:t>
            </a:r>
            <a:endParaRPr lang="en-US" sz="1000" b="1" i="1" u="sng" dirty="0">
              <a:solidFill>
                <a:prstClr val="black"/>
              </a:solidFill>
              <a:latin typeface="Aptos Display" panose="020B0004020202020204" pitchFamily="34" charset="0"/>
              <a:ea typeface="Times New Roman" panose="02020603050405020304" pitchFamily="18" charset="0"/>
            </a:endParaRPr>
          </a:p>
          <a:p>
            <a:pPr defTabSz="879196" fontAlgn="base">
              <a:lnSpc>
                <a:spcPts val="1096"/>
              </a:lnSpc>
              <a:spcBef>
                <a:spcPts val="24"/>
              </a:spcBef>
            </a:pPr>
            <a:r>
              <a:rPr lang="en-US" sz="1000" spc="-5" dirty="0">
                <a:solidFill>
                  <a:srgbClr val="000000"/>
                </a:solidFill>
                <a:latin typeface="Aptos Display" panose="020B0004020202020204" pitchFamily="34" charset="0"/>
                <a:ea typeface="Times New Roman" panose="02020603050405020304" pitchFamily="18" charset="0"/>
              </a:rPr>
              <a:t>The expressed image of God (Col.</a:t>
            </a:r>
            <a:endParaRPr lang="en-US" sz="1000" i="1" dirty="0">
              <a:solidFill>
                <a:prstClr val="black"/>
              </a:solidFill>
              <a:latin typeface="Aptos Display" panose="020B0004020202020204" pitchFamily="34" charset="0"/>
              <a:ea typeface="Times New Roman" panose="02020603050405020304" pitchFamily="18" charset="0"/>
            </a:endParaRPr>
          </a:p>
          <a:p>
            <a:pPr marL="8548" indent="117226" defTabSz="879196" fontAlgn="base">
              <a:lnSpc>
                <a:spcPts val="1096"/>
              </a:lnSpc>
            </a:pPr>
            <a:r>
              <a:rPr lang="en-US" sz="1000" spc="-10" dirty="0">
                <a:solidFill>
                  <a:srgbClr val="000000"/>
                </a:solidFill>
                <a:latin typeface="Aptos Display" panose="020B0004020202020204" pitchFamily="34" charset="0"/>
                <a:ea typeface="Times New Roman" panose="02020603050405020304" pitchFamily="18" charset="0"/>
              </a:rPr>
              <a:t>1:15; Heb. 1:3) He is one with the Father (John"0:31).</a:t>
            </a:r>
            <a:endParaRPr lang="en-US" sz="1000"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096"/>
              </a:lnSpc>
              <a:spcBef>
                <a:spcPts val="1038"/>
              </a:spcBef>
            </a:pPr>
            <a:r>
              <a:rPr lang="en-US" sz="1000" b="1" u="sng" spc="24" dirty="0">
                <a:solidFill>
                  <a:srgbClr val="000000"/>
                </a:solidFill>
                <a:latin typeface="Aptos Display" panose="020B0004020202020204" pitchFamily="34" charset="0"/>
                <a:ea typeface="Times New Roman" panose="02020603050405020304" pitchFamily="18" charset="0"/>
              </a:rPr>
              <a:t>Accepts Divine Worship</a:t>
            </a:r>
            <a:endParaRPr lang="en-US" sz="1000" b="1" i="1" u="sng" dirty="0">
              <a:solidFill>
                <a:prstClr val="black"/>
              </a:solidFill>
              <a:latin typeface="Aptos Display" panose="020B0004020202020204" pitchFamily="34" charset="0"/>
              <a:ea typeface="Times New Roman" panose="02020603050405020304" pitchFamily="18" charset="0"/>
            </a:endParaRPr>
          </a:p>
          <a:p>
            <a:pPr marL="8548" defTabSz="879196" fontAlgn="base">
              <a:lnSpc>
                <a:spcPts val="1096"/>
              </a:lnSpc>
            </a:pPr>
            <a:r>
              <a:rPr lang="en-US" sz="1000" spc="5" dirty="0">
                <a:solidFill>
                  <a:srgbClr val="000000"/>
                </a:solidFill>
                <a:latin typeface="Aptos Display" panose="020B0004020202020204" pitchFamily="34" charset="0"/>
                <a:ea typeface="Times New Roman" panose="02020603050405020304" pitchFamily="18" charset="0"/>
              </a:rPr>
              <a:t>(Matt. 14:33; 28:9; John 20:28-29)</a:t>
            </a:r>
            <a:endParaRPr lang="en-US" sz="1000"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096"/>
              </a:lnSpc>
              <a:spcBef>
                <a:spcPts val="923"/>
              </a:spcBef>
            </a:pPr>
            <a:r>
              <a:rPr lang="en-US" sz="1000" b="1" u="sng" spc="29" dirty="0">
                <a:solidFill>
                  <a:srgbClr val="000000"/>
                </a:solidFill>
                <a:latin typeface="Aptos Display" panose="020B0004020202020204" pitchFamily="34" charset="0"/>
                <a:ea typeface="Times New Roman" panose="02020603050405020304" pitchFamily="18" charset="0"/>
              </a:rPr>
              <a:t>Claims Himself to be God</a:t>
            </a:r>
            <a:endParaRPr lang="en-US" sz="1000" b="1" i="1" u="sng" dirty="0">
              <a:solidFill>
                <a:prstClr val="black"/>
              </a:solidFill>
              <a:latin typeface="Aptos Display" panose="020B0004020202020204" pitchFamily="34" charset="0"/>
              <a:ea typeface="Times New Roman" panose="02020603050405020304" pitchFamily="18" charset="0"/>
            </a:endParaRPr>
          </a:p>
          <a:p>
            <a:pPr defTabSz="879196" fontAlgn="base">
              <a:lnSpc>
                <a:spcPts val="1096"/>
              </a:lnSpc>
              <a:spcBef>
                <a:spcPct val="0"/>
              </a:spcBef>
              <a:spcAft>
                <a:spcPct val="0"/>
              </a:spcAft>
            </a:pPr>
            <a:r>
              <a:rPr lang="en-US" sz="1000" kern="0" spc="-5" dirty="0">
                <a:solidFill>
                  <a:srgbClr val="000000"/>
                </a:solidFill>
                <a:latin typeface="Aptos Display" panose="020B0004020202020204" pitchFamily="34" charset="0"/>
                <a:ea typeface="Times New Roman" panose="02020603050405020304" pitchFamily="18" charset="0"/>
              </a:rPr>
              <a:t>(John 8:58; 10:30; 17:5)</a:t>
            </a:r>
          </a:p>
          <a:p>
            <a:pPr defTabSz="879196" fontAlgn="base">
              <a:lnSpc>
                <a:spcPts val="1096"/>
              </a:lnSpc>
              <a:spcBef>
                <a:spcPct val="0"/>
              </a:spcBef>
              <a:spcAft>
                <a:spcPct val="0"/>
              </a:spcAft>
            </a:pPr>
            <a:endParaRPr lang="en-US" sz="971" b="1" i="1" u="sng" kern="0" spc="-5" dirty="0">
              <a:solidFill>
                <a:srgbClr val="000000"/>
              </a:solidFill>
              <a:latin typeface="Aptos Display" panose="020B0004020202020204" pitchFamily="34" charset="0"/>
              <a:ea typeface="Times New Roman" panose="02020603050405020304" pitchFamily="18" charset="0"/>
            </a:endParaRPr>
          </a:p>
          <a:p>
            <a:pPr algn="ctr" defTabSz="879196" fontAlgn="base">
              <a:lnSpc>
                <a:spcPts val="1058"/>
              </a:lnSpc>
              <a:spcBef>
                <a:spcPct val="0"/>
              </a:spcBef>
              <a:spcAft>
                <a:spcPct val="0"/>
              </a:spcAft>
            </a:pPr>
            <a:r>
              <a:rPr lang="en-US" sz="1058" b="1" u="sng" kern="0" spc="-5" dirty="0">
                <a:solidFill>
                  <a:srgbClr val="FF0000"/>
                </a:solidFill>
                <a:latin typeface="Aptos Display" panose="020B0004020202020204" pitchFamily="34" charset="0"/>
                <a:ea typeface="Times New Roman" panose="02020603050405020304" pitchFamily="18" charset="0"/>
              </a:rPr>
              <a:t>Human Nature</a:t>
            </a:r>
          </a:p>
          <a:p>
            <a:pPr defTabSz="879196" fontAlgn="base">
              <a:lnSpc>
                <a:spcPts val="1250"/>
              </a:lnSpc>
            </a:pPr>
            <a:r>
              <a:rPr lang="en-US" sz="1154" b="1" u="sng" spc="-14" dirty="0">
                <a:solidFill>
                  <a:srgbClr val="000000"/>
                </a:solidFill>
                <a:latin typeface="Aptos Display" panose="020B0004020202020204" pitchFamily="34" charset="0"/>
                <a:ea typeface="Times New Roman" panose="02020603050405020304" pitchFamily="18" charset="0"/>
              </a:rPr>
              <a:t>Had a Human Birth</a:t>
            </a:r>
            <a:endParaRPr lang="en-US" sz="1154" b="1" i="1" u="sng" dirty="0">
              <a:solidFill>
                <a:prstClr val="black"/>
              </a:solidFill>
              <a:latin typeface="Aptos Display" panose="020B0004020202020204" pitchFamily="34" charset="0"/>
              <a:ea typeface="Times New Roman" panose="02020603050405020304" pitchFamily="18" charset="0"/>
            </a:endParaRPr>
          </a:p>
          <a:p>
            <a:pPr marL="108678" indent="-108678" defTabSz="879196" fontAlgn="base">
              <a:lnSpc>
                <a:spcPts val="1250"/>
              </a:lnSpc>
            </a:pPr>
            <a:r>
              <a:rPr lang="en-US" sz="1154" spc="-5" dirty="0">
                <a:solidFill>
                  <a:srgbClr val="000000"/>
                </a:solidFill>
                <a:latin typeface="Aptos Display" panose="020B0004020202020204" pitchFamily="34" charset="0"/>
                <a:ea typeface="Times New Roman" panose="02020603050405020304" pitchFamily="18" charset="0"/>
              </a:rPr>
              <a:t>He was born of a virgin (Matt 1:18-</a:t>
            </a:r>
            <a:r>
              <a:rPr lang="en-US" sz="1154" spc="10" dirty="0">
                <a:solidFill>
                  <a:srgbClr val="000000"/>
                </a:solidFill>
                <a:latin typeface="Aptos Display" panose="020B0004020202020204" pitchFamily="34" charset="0"/>
                <a:ea typeface="Times New Roman" panose="02020603050405020304" pitchFamily="18" charset="0"/>
              </a:rPr>
              <a:t>2:11; Luke 1:30-38).</a:t>
            </a:r>
            <a:endParaRPr lang="en-US" sz="1154" i="1" dirty="0">
              <a:solidFill>
                <a:prstClr val="black"/>
              </a:solidFill>
              <a:latin typeface="Aptos Display" panose="020B0004020202020204" pitchFamily="34" charset="0"/>
              <a:ea typeface="Times New Roman" panose="02020603050405020304" pitchFamily="18" charset="0"/>
            </a:endParaRPr>
          </a:p>
          <a:p>
            <a:pPr defTabSz="879196" fontAlgn="base">
              <a:lnSpc>
                <a:spcPts val="1250"/>
              </a:lnSpc>
              <a:spcBef>
                <a:spcPts val="692"/>
              </a:spcBef>
            </a:pPr>
            <a:r>
              <a:rPr lang="en-US" sz="1154" b="1" u="sng" spc="-10" dirty="0">
                <a:solidFill>
                  <a:srgbClr val="000000"/>
                </a:solidFill>
                <a:latin typeface="Aptos Display" panose="020B0004020202020204" pitchFamily="34" charset="0"/>
                <a:ea typeface="Times New Roman" panose="02020603050405020304" pitchFamily="18" charset="0"/>
              </a:rPr>
              <a:t>Had a Human Development</a:t>
            </a:r>
            <a:endParaRPr lang="en-US" sz="1154" b="1" i="1" u="sng" dirty="0">
              <a:solidFill>
                <a:prstClr val="black"/>
              </a:solidFill>
              <a:latin typeface="Aptos Display" panose="020B0004020202020204" pitchFamily="34" charset="0"/>
              <a:ea typeface="Times New Roman" panose="02020603050405020304" pitchFamily="18" charset="0"/>
            </a:endParaRPr>
          </a:p>
          <a:p>
            <a:pPr marL="111121" indent="-108678" defTabSz="879196" fontAlgn="base">
              <a:lnSpc>
                <a:spcPts val="1250"/>
              </a:lnSpc>
            </a:pPr>
            <a:r>
              <a:rPr lang="en-US" sz="1154" spc="5" dirty="0">
                <a:solidFill>
                  <a:srgbClr val="000000"/>
                </a:solidFill>
                <a:latin typeface="Aptos Display" panose="020B0004020202020204" pitchFamily="34" charset="0"/>
                <a:ea typeface="Times New Roman" panose="02020603050405020304" pitchFamily="18" charset="0"/>
              </a:rPr>
              <a:t>He continued to grow and become </a:t>
            </a:r>
            <a:r>
              <a:rPr lang="en-US" sz="1154" spc="10" dirty="0">
                <a:solidFill>
                  <a:srgbClr val="000000"/>
                </a:solidFill>
                <a:latin typeface="Aptos Display" panose="020B0004020202020204" pitchFamily="34" charset="0"/>
                <a:ea typeface="Times New Roman" panose="02020603050405020304" pitchFamily="18" charset="0"/>
              </a:rPr>
              <a:t>strong (Luke 2:50,  52).</a:t>
            </a:r>
            <a:endParaRPr lang="en-US" sz="1154" i="1" dirty="0">
              <a:solidFill>
                <a:prstClr val="black"/>
              </a:solidFill>
              <a:latin typeface="Aptos Display" panose="020B0004020202020204" pitchFamily="34" charset="0"/>
              <a:ea typeface="Times New Roman" panose="02020603050405020304" pitchFamily="18" charset="0"/>
            </a:endParaRPr>
          </a:p>
          <a:p>
            <a:pPr marL="114173" indent="-111121" defTabSz="879196" fontAlgn="base">
              <a:lnSpc>
                <a:spcPts val="1250"/>
              </a:lnSpc>
              <a:spcBef>
                <a:spcPts val="990"/>
              </a:spcBef>
            </a:pPr>
            <a:r>
              <a:rPr lang="en-US" sz="1154" spc="-5" dirty="0">
                <a:solidFill>
                  <a:srgbClr val="000000"/>
                </a:solidFill>
                <a:latin typeface="Aptos Display" panose="020B0004020202020204" pitchFamily="34" charset="0"/>
                <a:ea typeface="Times New Roman" panose="02020603050405020304" pitchFamily="18" charset="0"/>
              </a:rPr>
              <a:t>Had the Essential Elements of </a:t>
            </a:r>
            <a:r>
              <a:rPr lang="en-US" sz="1154" spc="-24" dirty="0">
                <a:solidFill>
                  <a:srgbClr val="000000"/>
                </a:solidFill>
                <a:latin typeface="Aptos Display" panose="020B0004020202020204" pitchFamily="34" charset="0"/>
                <a:ea typeface="Times New Roman" panose="02020603050405020304" pitchFamily="18" charset="0"/>
              </a:rPr>
              <a:t>Human Mature</a:t>
            </a:r>
            <a:endParaRPr lang="en-US" sz="1154"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250"/>
              </a:lnSpc>
              <a:spcBef>
                <a:spcPts val="24"/>
              </a:spcBef>
            </a:pPr>
            <a:r>
              <a:rPr lang="en-US" sz="1154" spc="10" dirty="0">
                <a:solidFill>
                  <a:srgbClr val="000000"/>
                </a:solidFill>
                <a:latin typeface="Aptos Display" panose="020B0004020202020204" pitchFamily="34" charset="0"/>
                <a:ea typeface="Times New Roman" panose="02020603050405020304" pitchFamily="18" charset="0"/>
              </a:rPr>
              <a:t>Human body (Matt. 26:12; John</a:t>
            </a:r>
            <a:r>
              <a:rPr lang="en-US" sz="1154" i="1" spc="10" dirty="0">
                <a:solidFill>
                  <a:prstClr val="black"/>
                </a:solidFill>
                <a:latin typeface="Aptos Display" panose="020B0004020202020204" pitchFamily="34" charset="0"/>
                <a:ea typeface="Times New Roman" panose="02020603050405020304" pitchFamily="18" charset="0"/>
              </a:rPr>
              <a:t> </a:t>
            </a:r>
            <a:r>
              <a:rPr lang="en-US" sz="1154" dirty="0">
                <a:solidFill>
                  <a:srgbClr val="000000"/>
                </a:solidFill>
                <a:latin typeface="Aptos Display" panose="020B0004020202020204" pitchFamily="34" charset="0"/>
                <a:ea typeface="Times New Roman" panose="02020603050405020304" pitchFamily="18" charset="0"/>
              </a:rPr>
              <a:t>2:21) </a:t>
            </a:r>
            <a:r>
              <a:rPr lang="en-US" sz="1154" spc="-5" dirty="0">
                <a:solidFill>
                  <a:srgbClr val="000000"/>
                </a:solidFill>
                <a:latin typeface="Aptos Display" panose="020B0004020202020204" pitchFamily="34" charset="0"/>
                <a:ea typeface="Times New Roman" panose="02020603050405020304" pitchFamily="18" charset="0"/>
              </a:rPr>
              <a:t>Reason and will (Matt. 26:38;</a:t>
            </a:r>
            <a:r>
              <a:rPr lang="en-US" sz="1154" i="1" dirty="0">
                <a:solidFill>
                  <a:prstClr val="black"/>
                </a:solidFill>
                <a:latin typeface="Aptos Display" panose="020B0004020202020204" pitchFamily="34" charset="0"/>
                <a:ea typeface="Times New Roman" panose="02020603050405020304" pitchFamily="18" charset="0"/>
              </a:rPr>
              <a:t> </a:t>
            </a:r>
            <a:r>
              <a:rPr lang="en-US" sz="1154" spc="-10" dirty="0">
                <a:solidFill>
                  <a:srgbClr val="000000"/>
                </a:solidFill>
                <a:latin typeface="Aptos Display" panose="020B0004020202020204" pitchFamily="34" charset="0"/>
                <a:ea typeface="Times New Roman" panose="02020603050405020304" pitchFamily="18" charset="0"/>
              </a:rPr>
              <a:t>Mark. 2:8)</a:t>
            </a:r>
            <a:endParaRPr lang="en-US" sz="1154"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250"/>
              </a:lnSpc>
              <a:spcBef>
                <a:spcPts val="947"/>
              </a:spcBef>
            </a:pPr>
            <a:r>
              <a:rPr lang="en-US" sz="1154" b="1" u="sng" spc="43" dirty="0">
                <a:solidFill>
                  <a:srgbClr val="000000"/>
                </a:solidFill>
                <a:latin typeface="Aptos Display" panose="020B0004020202020204" pitchFamily="34" charset="0"/>
                <a:ea typeface="Times New Roman" panose="02020603050405020304" pitchFamily="18" charset="0"/>
              </a:rPr>
              <a:t>Had Human Names</a:t>
            </a:r>
            <a:endParaRPr lang="en-US" sz="1154" b="1" i="1" u="sng" dirty="0">
              <a:solidFill>
                <a:prstClr val="black"/>
              </a:solidFill>
              <a:latin typeface="Aptos Display" panose="020B0004020202020204" pitchFamily="34" charset="0"/>
              <a:ea typeface="Times New Roman" panose="02020603050405020304" pitchFamily="18" charset="0"/>
            </a:endParaRPr>
          </a:p>
          <a:p>
            <a:pPr defTabSz="879196" fontAlgn="base">
              <a:lnSpc>
                <a:spcPts val="1250"/>
              </a:lnSpc>
              <a:spcBef>
                <a:spcPts val="48"/>
              </a:spcBef>
            </a:pPr>
            <a:r>
              <a:rPr lang="en-US" sz="1154" spc="10" dirty="0">
                <a:solidFill>
                  <a:srgbClr val="000000"/>
                </a:solidFill>
                <a:latin typeface="Aptos Display" panose="020B0004020202020204" pitchFamily="34" charset="0"/>
                <a:ea typeface="Times New Roman" panose="02020603050405020304" pitchFamily="18" charset="0"/>
              </a:rPr>
              <a:t>Jesus (Matt. 1:21)</a:t>
            </a:r>
            <a:endParaRPr lang="en-US" sz="1154" i="1" dirty="0">
              <a:solidFill>
                <a:prstClr val="black"/>
              </a:solidFill>
              <a:latin typeface="Aptos Display" panose="020B0004020202020204" pitchFamily="34" charset="0"/>
              <a:ea typeface="Times New Roman" panose="02020603050405020304" pitchFamily="18" charset="0"/>
            </a:endParaRPr>
          </a:p>
          <a:p>
            <a:pPr marL="3053" defTabSz="879196" fontAlgn="base">
              <a:lnSpc>
                <a:spcPts val="1250"/>
              </a:lnSpc>
              <a:spcBef>
                <a:spcPts val="24"/>
              </a:spcBef>
            </a:pPr>
            <a:r>
              <a:rPr lang="en-US" sz="1154" dirty="0">
                <a:solidFill>
                  <a:srgbClr val="000000"/>
                </a:solidFill>
                <a:latin typeface="Aptos Display" panose="020B0004020202020204" pitchFamily="34" charset="0"/>
                <a:ea typeface="Times New Roman" panose="02020603050405020304" pitchFamily="18" charset="0"/>
              </a:rPr>
              <a:t>Son of Man (Matt. 8:20; 11:18)</a:t>
            </a:r>
            <a:endParaRPr lang="en-US" sz="1154" i="1" dirty="0">
              <a:solidFill>
                <a:prstClr val="black"/>
              </a:solidFill>
              <a:latin typeface="Aptos Display" panose="020B0004020202020204" pitchFamily="34" charset="0"/>
              <a:ea typeface="Times New Roman" panose="02020603050405020304" pitchFamily="18" charset="0"/>
            </a:endParaRPr>
          </a:p>
          <a:p>
            <a:pPr defTabSz="879196" fontAlgn="base">
              <a:lnSpc>
                <a:spcPts val="1250"/>
              </a:lnSpc>
            </a:pPr>
            <a:r>
              <a:rPr lang="en-US" sz="1154" dirty="0">
                <a:solidFill>
                  <a:srgbClr val="000000"/>
                </a:solidFill>
                <a:latin typeface="Aptos Display" panose="020B0004020202020204" pitchFamily="34" charset="0"/>
                <a:ea typeface="Times New Roman" panose="02020603050405020304" pitchFamily="18" charset="0"/>
              </a:rPr>
              <a:t>Son of Abraham (Matt. 1:1)</a:t>
            </a:r>
            <a:endParaRPr lang="en-US" sz="1154" i="1" dirty="0">
              <a:solidFill>
                <a:prstClr val="black"/>
              </a:solidFill>
              <a:latin typeface="Aptos Display" panose="020B0004020202020204" pitchFamily="34" charset="0"/>
              <a:ea typeface="Times New Roman" panose="02020603050405020304" pitchFamily="18" charset="0"/>
            </a:endParaRPr>
          </a:p>
          <a:p>
            <a:pPr indent="22896" defTabSz="879196" fontAlgn="base">
              <a:lnSpc>
                <a:spcPts val="1250"/>
              </a:lnSpc>
              <a:spcBef>
                <a:spcPts val="1154"/>
              </a:spcBef>
            </a:pPr>
            <a:r>
              <a:rPr lang="en-US" sz="1154" b="1" u="sng" spc="29" dirty="0">
                <a:solidFill>
                  <a:srgbClr val="000000"/>
                </a:solidFill>
                <a:latin typeface="Aptos Display" panose="020B0004020202020204" pitchFamily="34" charset="0"/>
                <a:ea typeface="Times New Roman" panose="02020603050405020304" pitchFamily="18" charset="0"/>
              </a:rPr>
              <a:t>Had the Sinless Infirmities of </a:t>
            </a:r>
            <a:r>
              <a:rPr lang="en-US" sz="1154" b="1" u="sng" spc="38" dirty="0">
                <a:solidFill>
                  <a:srgbClr val="000000"/>
                </a:solidFill>
                <a:latin typeface="Aptos Display" panose="020B0004020202020204" pitchFamily="34" charset="0"/>
                <a:ea typeface="Times New Roman" panose="02020603050405020304" pitchFamily="18" charset="0"/>
              </a:rPr>
              <a:t>Human Nature</a:t>
            </a:r>
            <a:endParaRPr lang="en-US" sz="1154" b="1" i="1" u="sng" dirty="0">
              <a:solidFill>
                <a:prstClr val="black"/>
              </a:solidFill>
              <a:latin typeface="Aptos Display" panose="020B0004020202020204" pitchFamily="34" charset="0"/>
              <a:ea typeface="Times New Roman" panose="02020603050405020304" pitchFamily="18" charset="0"/>
            </a:endParaRPr>
          </a:p>
          <a:p>
            <a:pPr marL="20759" defTabSz="879196" fontAlgn="base">
              <a:lnSpc>
                <a:spcPts val="1250"/>
              </a:lnSpc>
            </a:pPr>
            <a:r>
              <a:rPr lang="en-US" sz="1154" spc="10" dirty="0">
                <a:solidFill>
                  <a:srgbClr val="000000"/>
                </a:solidFill>
                <a:latin typeface="Aptos Display" panose="020B0004020202020204" pitchFamily="34" charset="0"/>
                <a:ea typeface="Times New Roman" panose="02020603050405020304" pitchFamily="18" charset="0"/>
              </a:rPr>
              <a:t>He become weary (John 4:6). </a:t>
            </a:r>
            <a:r>
              <a:rPr lang="en-US" sz="1154" dirty="0">
                <a:solidFill>
                  <a:srgbClr val="000000"/>
                </a:solidFill>
                <a:latin typeface="Aptos Display" panose="020B0004020202020204" pitchFamily="34" charset="0"/>
                <a:ea typeface="Times New Roman" panose="02020603050405020304" pitchFamily="18" charset="0"/>
              </a:rPr>
              <a:t>He become hungry (Matt. 4:2;</a:t>
            </a:r>
            <a:r>
              <a:rPr lang="en-US" sz="1154" i="1" dirty="0">
                <a:solidFill>
                  <a:prstClr val="black"/>
                </a:solidFill>
                <a:latin typeface="Aptos Display" panose="020B0004020202020204" pitchFamily="34" charset="0"/>
                <a:ea typeface="Times New Roman" panose="02020603050405020304" pitchFamily="18" charset="0"/>
              </a:rPr>
              <a:t> </a:t>
            </a:r>
            <a:r>
              <a:rPr lang="en-US" sz="1154" spc="10" dirty="0">
                <a:solidFill>
                  <a:srgbClr val="000000"/>
                </a:solidFill>
                <a:latin typeface="Aptos Display" panose="020B0004020202020204" pitchFamily="34" charset="0"/>
                <a:ea typeface="Times New Roman" panose="02020603050405020304" pitchFamily="18" charset="0"/>
              </a:rPr>
              <a:t>21:18).</a:t>
            </a:r>
            <a:endParaRPr lang="en-US" sz="1154" i="1" dirty="0">
              <a:solidFill>
                <a:prstClr val="black"/>
              </a:solidFill>
              <a:latin typeface="Aptos Display" panose="020B0004020202020204" pitchFamily="34" charset="0"/>
              <a:ea typeface="Times New Roman" panose="02020603050405020304" pitchFamily="18" charset="0"/>
            </a:endParaRPr>
          </a:p>
          <a:p>
            <a:pPr marL="17706" defTabSz="879196" fontAlgn="base">
              <a:lnSpc>
                <a:spcPts val="1250"/>
              </a:lnSpc>
            </a:pPr>
            <a:r>
              <a:rPr lang="en-US" sz="1154" spc="10" dirty="0">
                <a:solidFill>
                  <a:srgbClr val="000000"/>
                </a:solidFill>
                <a:latin typeface="Aptos Display" panose="020B0004020202020204" pitchFamily="34" charset="0"/>
                <a:ea typeface="Times New Roman" panose="02020603050405020304" pitchFamily="18" charset="0"/>
              </a:rPr>
              <a:t>He became thirsty (John 19:28). </a:t>
            </a:r>
            <a:r>
              <a:rPr lang="en-US" sz="1154" dirty="0">
                <a:solidFill>
                  <a:srgbClr val="000000"/>
                </a:solidFill>
                <a:latin typeface="Aptos Display" panose="020B0004020202020204" pitchFamily="34" charset="0"/>
                <a:ea typeface="Times New Roman" panose="02020603050405020304" pitchFamily="18" charset="0"/>
              </a:rPr>
              <a:t>He was tempted (Matt. 4; Heb.</a:t>
            </a:r>
            <a:r>
              <a:rPr lang="en-US" sz="1154" i="1" dirty="0">
                <a:solidFill>
                  <a:prstClr val="black"/>
                </a:solidFill>
                <a:latin typeface="Aptos Display" panose="020B0004020202020204" pitchFamily="34" charset="0"/>
                <a:ea typeface="Times New Roman" panose="02020603050405020304" pitchFamily="18" charset="0"/>
              </a:rPr>
              <a:t> </a:t>
            </a:r>
            <a:r>
              <a:rPr lang="en-US" sz="1154" dirty="0">
                <a:solidFill>
                  <a:srgbClr val="000000"/>
                </a:solidFill>
                <a:latin typeface="Aptos Display" panose="020B0004020202020204" pitchFamily="34" charset="0"/>
                <a:ea typeface="Times New Roman" panose="02020603050405020304" pitchFamily="18" charset="0"/>
              </a:rPr>
              <a:t>2:18).</a:t>
            </a:r>
            <a:endParaRPr lang="en-US" sz="1154" i="1" dirty="0">
              <a:solidFill>
                <a:prstClr val="black"/>
              </a:solidFill>
              <a:latin typeface="Aptos Display" panose="020B0004020202020204" pitchFamily="34" charset="0"/>
              <a:ea typeface="Times New Roman" panose="02020603050405020304" pitchFamily="18" charset="0"/>
            </a:endParaRPr>
          </a:p>
          <a:p>
            <a:pPr marL="14653" defTabSz="879196" fontAlgn="base">
              <a:lnSpc>
                <a:spcPts val="1250"/>
              </a:lnSpc>
              <a:spcBef>
                <a:spcPts val="1269"/>
              </a:spcBef>
            </a:pPr>
            <a:r>
              <a:rPr lang="en-US" sz="1154" b="1" u="sng" spc="29" dirty="0">
                <a:solidFill>
                  <a:srgbClr val="000000"/>
                </a:solidFill>
                <a:latin typeface="Aptos Display" panose="020B0004020202020204" pitchFamily="34" charset="0"/>
                <a:ea typeface="Times New Roman" panose="02020603050405020304" pitchFamily="18" charset="0"/>
              </a:rPr>
              <a:t>Was Repeatedly Called a Man</a:t>
            </a:r>
            <a:endParaRPr lang="en-US" sz="1154" b="1" i="1" u="sng" dirty="0">
              <a:solidFill>
                <a:prstClr val="black"/>
              </a:solidFill>
              <a:latin typeface="Aptos Display" panose="020B0004020202020204" pitchFamily="34" charset="0"/>
              <a:ea typeface="Times New Roman" panose="02020603050405020304" pitchFamily="18" charset="0"/>
            </a:endParaRPr>
          </a:p>
          <a:p>
            <a:pPr marL="17706" defTabSz="879196" fontAlgn="base">
              <a:lnSpc>
                <a:spcPts val="1250"/>
              </a:lnSpc>
            </a:pPr>
            <a:r>
              <a:rPr lang="en-US" sz="1154" spc="14" dirty="0">
                <a:solidFill>
                  <a:srgbClr val="000000"/>
                </a:solidFill>
                <a:latin typeface="Aptos Display" panose="020B0004020202020204" pitchFamily="34" charset="0"/>
                <a:ea typeface="Times New Roman" panose="02020603050405020304" pitchFamily="18" charset="0"/>
              </a:rPr>
              <a:t>(John 1:30; 4:9; 10:38)</a:t>
            </a:r>
          </a:p>
          <a:p>
            <a:pPr marL="17706" defTabSz="879196" fontAlgn="base">
              <a:lnSpc>
                <a:spcPts val="1250"/>
              </a:lnSpc>
            </a:pPr>
            <a:endParaRPr lang="en-US" sz="1154" spc="14" dirty="0">
              <a:solidFill>
                <a:srgbClr val="000000"/>
              </a:solidFill>
              <a:latin typeface="Aptos Display" panose="020B0004020202020204" pitchFamily="34" charset="0"/>
              <a:ea typeface="Times New Roman" panose="02020603050405020304" pitchFamily="18" charset="0"/>
            </a:endParaRPr>
          </a:p>
          <a:p>
            <a:pPr marL="17706" defTabSz="879196" fontAlgn="base">
              <a:lnSpc>
                <a:spcPts val="1250"/>
              </a:lnSpc>
            </a:pPr>
            <a:endParaRPr lang="en-US" sz="1154" i="1" spc="14" dirty="0">
              <a:solidFill>
                <a:srgbClr val="000000"/>
              </a:solidFill>
              <a:latin typeface="Aptos Display" panose="020B0004020202020204" pitchFamily="34" charset="0"/>
              <a:ea typeface="Times New Roman" panose="02020603050405020304" pitchFamily="18" charset="0"/>
            </a:endParaRPr>
          </a:p>
          <a:p>
            <a:pPr marL="17706" algn="ctr" defTabSz="879196" fontAlgn="base">
              <a:lnSpc>
                <a:spcPts val="1250"/>
              </a:lnSpc>
            </a:pPr>
            <a:endParaRPr lang="en-US" sz="1154" b="1" u="sng" spc="14" dirty="0">
              <a:solidFill>
                <a:srgbClr val="FF0000"/>
              </a:solidFill>
              <a:latin typeface="Aptos Display" panose="020B0004020202020204" pitchFamily="34" charset="0"/>
              <a:ea typeface="Times New Roman" panose="02020603050405020304" pitchFamily="18" charset="0"/>
            </a:endParaRPr>
          </a:p>
          <a:p>
            <a:pPr marL="17706" algn="ctr" defTabSz="879196" fontAlgn="base">
              <a:lnSpc>
                <a:spcPts val="1250"/>
              </a:lnSpc>
            </a:pPr>
            <a:endParaRPr lang="en-US" sz="1154" b="1" u="sng" spc="14" dirty="0">
              <a:solidFill>
                <a:srgbClr val="FF0000"/>
              </a:solidFill>
              <a:latin typeface="Aptos Display" panose="020B0004020202020204" pitchFamily="34" charset="0"/>
              <a:ea typeface="Times New Roman" panose="02020603050405020304" pitchFamily="18" charset="0"/>
            </a:endParaRPr>
          </a:p>
          <a:p>
            <a:pPr marL="17706" algn="ctr" defTabSz="879196" fontAlgn="base">
              <a:lnSpc>
                <a:spcPts val="1250"/>
              </a:lnSpc>
            </a:pPr>
            <a:endParaRPr lang="en-US" sz="1154" b="1" u="sng" spc="14" dirty="0">
              <a:solidFill>
                <a:srgbClr val="FF0000"/>
              </a:solidFill>
              <a:latin typeface="Aptos Display" panose="020B0004020202020204" pitchFamily="34" charset="0"/>
              <a:ea typeface="Times New Roman" panose="02020603050405020304" pitchFamily="18" charset="0"/>
            </a:endParaRPr>
          </a:p>
          <a:p>
            <a:pPr marL="17706" algn="ctr" defTabSz="879196" fontAlgn="base">
              <a:lnSpc>
                <a:spcPts val="1250"/>
              </a:lnSpc>
            </a:pPr>
            <a:endParaRPr lang="en-US" sz="1154" b="1" u="sng" spc="14" dirty="0">
              <a:solidFill>
                <a:srgbClr val="FF0000"/>
              </a:solidFill>
              <a:latin typeface="Aptos Display" panose="020B0004020202020204" pitchFamily="34" charset="0"/>
              <a:ea typeface="Times New Roman" panose="02020603050405020304" pitchFamily="18" charset="0"/>
            </a:endParaRPr>
          </a:p>
          <a:p>
            <a:pPr marL="17706" algn="ctr" defTabSz="879196" fontAlgn="base">
              <a:lnSpc>
                <a:spcPts val="1250"/>
              </a:lnSpc>
            </a:pPr>
            <a:r>
              <a:rPr lang="en-US" sz="1154" b="1" u="sng" spc="14" dirty="0">
                <a:solidFill>
                  <a:srgbClr val="FF0000"/>
                </a:solidFill>
                <a:latin typeface="Aptos Display" panose="020B0004020202020204" pitchFamily="34" charset="0"/>
                <a:ea typeface="Times New Roman" panose="02020603050405020304" pitchFamily="18" charset="0"/>
              </a:rPr>
              <a:t>Union of Natures</a:t>
            </a:r>
          </a:p>
          <a:p>
            <a:pPr marL="3053" defTabSz="879196" fontAlgn="base">
              <a:lnSpc>
                <a:spcPts val="1385"/>
              </a:lnSpc>
              <a:spcBef>
                <a:spcPts val="67"/>
              </a:spcBef>
            </a:pPr>
            <a:r>
              <a:rPr lang="en-US" sz="1154" b="1" u="sng" spc="34" dirty="0" err="1">
                <a:solidFill>
                  <a:srgbClr val="000000"/>
                </a:solidFill>
                <a:latin typeface="Aptos Display" panose="020B0004020202020204" pitchFamily="34" charset="0"/>
                <a:ea typeface="Times New Roman" panose="02020603050405020304" pitchFamily="18" charset="0"/>
              </a:rPr>
              <a:t>Theoanthropic</a:t>
            </a:r>
            <a:endParaRPr lang="en-US" sz="1154" b="1" i="1" u="sng" dirty="0">
              <a:solidFill>
                <a:prstClr val="black"/>
              </a:solidFill>
              <a:latin typeface="Aptos Display" panose="020B0004020202020204" pitchFamily="34" charset="0"/>
              <a:ea typeface="Times New Roman" panose="02020603050405020304" pitchFamily="18" charset="0"/>
            </a:endParaRPr>
          </a:p>
          <a:p>
            <a:pPr marL="114173" marR="199040" indent="-114173" defTabSz="879196" fontAlgn="base">
              <a:lnSpc>
                <a:spcPts val="1385"/>
              </a:lnSpc>
              <a:spcBef>
                <a:spcPts val="24"/>
              </a:spcBef>
            </a:pPr>
            <a:r>
              <a:rPr lang="en-US" sz="1154" dirty="0">
                <a:solidFill>
                  <a:srgbClr val="000000"/>
                </a:solidFill>
                <a:latin typeface="Aptos Display" panose="020B0004020202020204" pitchFamily="34" charset="0"/>
                <a:ea typeface="Times New Roman" panose="02020603050405020304" pitchFamily="18" charset="0"/>
              </a:rPr>
              <a:t>The person of Christ is </a:t>
            </a:r>
            <a:r>
              <a:rPr lang="en-US" sz="1154" dirty="0" err="1">
                <a:solidFill>
                  <a:srgbClr val="000000"/>
                </a:solidFill>
                <a:latin typeface="Aptos Display" panose="020B0004020202020204" pitchFamily="34" charset="0"/>
                <a:ea typeface="Times New Roman" panose="02020603050405020304" pitchFamily="18" charset="0"/>
              </a:rPr>
              <a:t>theo</a:t>
            </a:r>
            <a:r>
              <a:rPr lang="en-US" sz="1154" dirty="0">
                <a:solidFill>
                  <a:srgbClr val="000000"/>
                </a:solidFill>
                <a:latin typeface="Aptos Display" panose="020B0004020202020204" pitchFamily="34" charset="0"/>
                <a:ea typeface="Times New Roman" panose="02020603050405020304" pitchFamily="18" charset="0"/>
              </a:rPr>
              <a:t>-ant</a:t>
            </a:r>
            <a:r>
              <a:rPr lang="en-US" sz="1154" spc="5" dirty="0">
                <a:solidFill>
                  <a:srgbClr val="000000"/>
                </a:solidFill>
                <a:latin typeface="Aptos Display" panose="020B0004020202020204" pitchFamily="34" charset="0"/>
                <a:ea typeface="Times New Roman" panose="02020603050405020304" pitchFamily="18" charset="0"/>
              </a:rPr>
              <a:t>hropic; he has two natures </a:t>
            </a:r>
            <a:r>
              <a:rPr lang="en-US" sz="1154" spc="10" dirty="0">
                <a:solidFill>
                  <a:srgbClr val="000000"/>
                </a:solidFill>
                <a:latin typeface="Aptos Display" panose="020B0004020202020204" pitchFamily="34" charset="0"/>
                <a:ea typeface="Times New Roman" panose="02020603050405020304" pitchFamily="18" charset="0"/>
              </a:rPr>
              <a:t>(divine and human in one </a:t>
            </a:r>
            <a:r>
              <a:rPr lang="en-US" sz="1154" spc="5" dirty="0">
                <a:solidFill>
                  <a:srgbClr val="000000"/>
                </a:solidFill>
                <a:latin typeface="Aptos Display" panose="020B0004020202020204" pitchFamily="34" charset="0"/>
                <a:ea typeface="Times New Roman" panose="02020603050405020304" pitchFamily="18" charset="0"/>
              </a:rPr>
              <a:t>person).</a:t>
            </a:r>
            <a:endParaRPr lang="en-US" sz="1154" i="1" dirty="0">
              <a:solidFill>
                <a:prstClr val="black"/>
              </a:solidFill>
              <a:latin typeface="Aptos Display" panose="020B0004020202020204" pitchFamily="34" charset="0"/>
              <a:ea typeface="Times New Roman" panose="02020603050405020304" pitchFamily="18" charset="0"/>
            </a:endParaRPr>
          </a:p>
          <a:p>
            <a:pPr marL="8548" defTabSz="879196" fontAlgn="base">
              <a:lnSpc>
                <a:spcPts val="1385"/>
              </a:lnSpc>
              <a:spcBef>
                <a:spcPts val="67"/>
              </a:spcBef>
            </a:pPr>
            <a:r>
              <a:rPr lang="en-US" sz="1154" spc="34" dirty="0">
                <a:solidFill>
                  <a:srgbClr val="000000"/>
                </a:solidFill>
                <a:latin typeface="Aptos Display" panose="020B0004020202020204" pitchFamily="34" charset="0"/>
                <a:ea typeface="Times New Roman" panose="02020603050405020304" pitchFamily="18" charset="0"/>
              </a:rPr>
              <a:t>Personal</a:t>
            </a:r>
            <a:endParaRPr lang="en-US" sz="1154" i="1" dirty="0">
              <a:solidFill>
                <a:prstClr val="black"/>
              </a:solidFill>
              <a:latin typeface="Aptos Display" panose="020B0004020202020204" pitchFamily="34" charset="0"/>
              <a:ea typeface="Times New Roman" panose="02020603050405020304" pitchFamily="18" charset="0"/>
            </a:endParaRPr>
          </a:p>
          <a:p>
            <a:pPr marL="120279" indent="-111121" defTabSz="879196" fontAlgn="base">
              <a:lnSpc>
                <a:spcPts val="1385"/>
              </a:lnSpc>
              <a:spcBef>
                <a:spcPts val="24"/>
              </a:spcBef>
            </a:pPr>
            <a:r>
              <a:rPr lang="en-US" sz="1154" dirty="0">
                <a:solidFill>
                  <a:srgbClr val="000000"/>
                </a:solidFill>
                <a:latin typeface="Aptos Display" panose="020B0004020202020204" pitchFamily="34" charset="0"/>
                <a:ea typeface="Times New Roman" panose="02020603050405020304" pitchFamily="18" charset="0"/>
              </a:rPr>
              <a:t>Hypostatic union, constituting one </a:t>
            </a:r>
            <a:r>
              <a:rPr lang="en-US" sz="1154" spc="10" dirty="0">
                <a:solidFill>
                  <a:srgbClr val="000000"/>
                </a:solidFill>
                <a:latin typeface="Aptos Display" panose="020B0004020202020204" pitchFamily="34" charset="0"/>
                <a:ea typeface="Times New Roman" panose="02020603050405020304" pitchFamily="18" charset="0"/>
              </a:rPr>
              <a:t>personal substance; two </a:t>
            </a:r>
            <a:r>
              <a:rPr lang="en-US" sz="1154" spc="14" dirty="0">
                <a:solidFill>
                  <a:srgbClr val="000000"/>
                </a:solidFill>
                <a:latin typeface="Aptos Display" panose="020B0004020202020204" pitchFamily="34" charset="0"/>
                <a:ea typeface="Times New Roman" panose="02020603050405020304" pitchFamily="18" charset="0"/>
              </a:rPr>
              <a:t>natures; one person</a:t>
            </a:r>
            <a:endParaRPr lang="en-US" sz="1154" i="1" dirty="0">
              <a:solidFill>
                <a:prstClr val="black"/>
              </a:solidFill>
              <a:latin typeface="Aptos Display" panose="020B0004020202020204" pitchFamily="34" charset="0"/>
              <a:ea typeface="Times New Roman" panose="02020603050405020304" pitchFamily="18" charset="0"/>
            </a:endParaRPr>
          </a:p>
          <a:p>
            <a:pPr marL="117226" indent="-108678" defTabSz="879196" fontAlgn="base">
              <a:lnSpc>
                <a:spcPts val="1385"/>
              </a:lnSpc>
              <a:spcBef>
                <a:spcPts val="1038"/>
              </a:spcBef>
            </a:pPr>
            <a:r>
              <a:rPr lang="en-US" sz="1154" b="1" u="sng" spc="-14" dirty="0">
                <a:solidFill>
                  <a:srgbClr val="000000"/>
                </a:solidFill>
                <a:latin typeface="Aptos Display" panose="020B0004020202020204" pitchFamily="34" charset="0"/>
                <a:ea typeface="Times New Roman" panose="02020603050405020304" pitchFamily="18" charset="0"/>
              </a:rPr>
              <a:t>Includes the Human and Divine </a:t>
            </a:r>
            <a:r>
              <a:rPr lang="en-US" sz="1154" b="1" u="sng" spc="5" dirty="0">
                <a:solidFill>
                  <a:srgbClr val="000000"/>
                </a:solidFill>
                <a:latin typeface="Aptos Display" panose="020B0004020202020204" pitchFamily="34" charset="0"/>
                <a:ea typeface="Times New Roman" panose="02020603050405020304" pitchFamily="18" charset="0"/>
              </a:rPr>
              <a:t>Qualities and Acts</a:t>
            </a:r>
            <a:endParaRPr lang="en-US" sz="1154" b="1" i="1" u="sng" dirty="0">
              <a:solidFill>
                <a:prstClr val="black"/>
              </a:solidFill>
              <a:latin typeface="Aptos Display" panose="020B0004020202020204" pitchFamily="34" charset="0"/>
              <a:ea typeface="Times New Roman" panose="02020603050405020304" pitchFamily="18" charset="0"/>
            </a:endParaRPr>
          </a:p>
          <a:p>
            <a:pPr marL="117226" indent="-108678" defTabSz="879196" fontAlgn="base">
              <a:lnSpc>
                <a:spcPts val="1385"/>
              </a:lnSpc>
            </a:pPr>
            <a:r>
              <a:rPr lang="en-US" sz="1154" spc="10" dirty="0">
                <a:solidFill>
                  <a:srgbClr val="000000"/>
                </a:solidFill>
                <a:latin typeface="Aptos Display" panose="020B0004020202020204" pitchFamily="34" charset="0"/>
                <a:ea typeface="Times New Roman" panose="02020603050405020304" pitchFamily="18" charset="0"/>
              </a:rPr>
              <a:t>Both the human and divine </a:t>
            </a:r>
            <a:r>
              <a:rPr lang="en-US" sz="1154" spc="14" dirty="0">
                <a:solidFill>
                  <a:srgbClr val="000000"/>
                </a:solidFill>
                <a:latin typeface="Aptos Display" panose="020B0004020202020204" pitchFamily="34" charset="0"/>
                <a:ea typeface="Times New Roman" panose="02020603050405020304" pitchFamily="18" charset="0"/>
              </a:rPr>
              <a:t>qualities and acts may be </a:t>
            </a:r>
            <a:r>
              <a:rPr lang="en-US" sz="1154" spc="10" dirty="0">
                <a:solidFill>
                  <a:srgbClr val="000000"/>
                </a:solidFill>
                <a:latin typeface="Aptos Display" panose="020B0004020202020204" pitchFamily="34" charset="0"/>
                <a:ea typeface="Times New Roman" panose="02020603050405020304" pitchFamily="18" charset="0"/>
              </a:rPr>
              <a:t>ascribed to Jesus Christ under </a:t>
            </a:r>
            <a:r>
              <a:rPr lang="en-US" sz="1154" spc="5" dirty="0">
                <a:solidFill>
                  <a:srgbClr val="000000"/>
                </a:solidFill>
                <a:latin typeface="Aptos Display" panose="020B0004020202020204" pitchFamily="34" charset="0"/>
                <a:ea typeface="Times New Roman" panose="02020603050405020304" pitchFamily="18" charset="0"/>
              </a:rPr>
              <a:t>either of his natures.</a:t>
            </a:r>
            <a:endParaRPr lang="en-US" sz="1154" i="1" dirty="0">
              <a:solidFill>
                <a:prstClr val="black"/>
              </a:solidFill>
              <a:latin typeface="Aptos Display" panose="020B0004020202020204" pitchFamily="34" charset="0"/>
              <a:ea typeface="Times New Roman" panose="02020603050405020304" pitchFamily="18" charset="0"/>
            </a:endParaRPr>
          </a:p>
          <a:p>
            <a:pPr marL="117226" marR="199040" indent="-111121" defTabSz="879196" fontAlgn="base">
              <a:lnSpc>
                <a:spcPts val="1385"/>
              </a:lnSpc>
              <a:spcBef>
                <a:spcPts val="1154"/>
              </a:spcBef>
            </a:pPr>
            <a:r>
              <a:rPr lang="en-US" sz="1154" b="1" u="sng" spc="43" dirty="0">
                <a:solidFill>
                  <a:srgbClr val="000000"/>
                </a:solidFill>
                <a:latin typeface="Aptos Display" panose="020B0004020202020204" pitchFamily="34" charset="0"/>
                <a:ea typeface="Times New Roman" panose="02020603050405020304" pitchFamily="18" charset="0"/>
              </a:rPr>
              <a:t>Constant Presence of Both </a:t>
            </a:r>
            <a:r>
              <a:rPr lang="en-US" sz="1154" b="1" u="sng" spc="19" dirty="0">
                <a:solidFill>
                  <a:srgbClr val="000000"/>
                </a:solidFill>
                <a:latin typeface="Aptos Display" panose="020B0004020202020204" pitchFamily="34" charset="0"/>
                <a:ea typeface="Times New Roman" panose="02020603050405020304" pitchFamily="18" charset="0"/>
              </a:rPr>
              <a:t>Humanity and Divinity</a:t>
            </a:r>
            <a:endParaRPr lang="en-US" sz="1154" b="1" i="1" u="sng" dirty="0">
              <a:solidFill>
                <a:prstClr val="black"/>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r>
              <a:rPr lang="en-US" sz="1154" kern="0" spc="5" dirty="0">
                <a:solidFill>
                  <a:srgbClr val="000000"/>
                </a:solidFill>
                <a:latin typeface="Aptos Display" panose="020B0004020202020204" pitchFamily="34" charset="0"/>
                <a:ea typeface="Times New Roman" panose="02020603050405020304" pitchFamily="18" charset="0"/>
              </a:rPr>
              <a:t>His natures cannot be </a:t>
            </a:r>
            <a:r>
              <a:rPr lang="en-US" sz="1154" kern="0" spc="14" dirty="0">
                <a:solidFill>
                  <a:srgbClr val="000000"/>
                </a:solidFill>
                <a:latin typeface="Aptos Display" panose="020B0004020202020204" pitchFamily="34" charset="0"/>
                <a:ea typeface="Times New Roman" panose="02020603050405020304" pitchFamily="18" charset="0"/>
              </a:rPr>
              <a:t>separated</a:t>
            </a: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kern="0" spc="14" dirty="0">
              <a:solidFill>
                <a:srgbClr val="000000"/>
              </a:solidFill>
              <a:latin typeface="Aptos Display" panose="020B0004020202020204" pitchFamily="34" charset="0"/>
              <a:ea typeface="Times New Roman" panose="02020603050405020304" pitchFamily="18" charset="0"/>
            </a:endParaRPr>
          </a:p>
          <a:p>
            <a:pPr algn="ctr" defTabSz="879196" fontAlgn="base">
              <a:lnSpc>
                <a:spcPts val="1154"/>
              </a:lnSpc>
              <a:spcBef>
                <a:spcPct val="0"/>
              </a:spcBef>
              <a:spcAft>
                <a:spcPct val="0"/>
              </a:spcAft>
            </a:pPr>
            <a:r>
              <a:rPr lang="en-US" sz="1154" b="1" u="sng" kern="0" spc="14" dirty="0">
                <a:solidFill>
                  <a:srgbClr val="FF0000"/>
                </a:solidFill>
                <a:latin typeface="Aptos Display" panose="020B0004020202020204" pitchFamily="34" charset="0"/>
                <a:ea typeface="Times New Roman" panose="02020603050405020304" pitchFamily="18" charset="0"/>
              </a:rPr>
              <a:t>Character</a:t>
            </a:r>
          </a:p>
          <a:p>
            <a:pPr marL="8548" defTabSz="879196" fontAlgn="base">
              <a:lnSpc>
                <a:spcPts val="1346"/>
              </a:lnSpc>
              <a:spcBef>
                <a:spcPts val="48"/>
              </a:spcBef>
            </a:pPr>
            <a:r>
              <a:rPr lang="en-US" sz="1154" b="1" u="sng" spc="-24" dirty="0">
                <a:solidFill>
                  <a:srgbClr val="000000"/>
                </a:solidFill>
                <a:latin typeface="Aptos Display" panose="020B0004020202020204" pitchFamily="34" charset="0"/>
                <a:ea typeface="Times New Roman" panose="02020603050405020304" pitchFamily="18" charset="0"/>
              </a:rPr>
              <a:t>Absolutely Holy</a:t>
            </a:r>
            <a:endParaRPr lang="en-US" sz="1154" b="1" i="1" u="sng" dirty="0">
              <a:solidFill>
                <a:prstClr val="black"/>
              </a:solidFill>
              <a:latin typeface="Aptos Display" panose="020B0004020202020204" pitchFamily="34" charset="0"/>
              <a:ea typeface="Times New Roman" panose="02020603050405020304" pitchFamily="18" charset="0"/>
            </a:endParaRPr>
          </a:p>
          <a:p>
            <a:pPr marL="117226" indent="-105626" defTabSz="879196" fontAlgn="base">
              <a:lnSpc>
                <a:spcPts val="1346"/>
              </a:lnSpc>
              <a:spcBef>
                <a:spcPts val="48"/>
              </a:spcBef>
            </a:pPr>
            <a:r>
              <a:rPr lang="en-US" sz="1154" spc="5" dirty="0">
                <a:solidFill>
                  <a:srgbClr val="000000"/>
                </a:solidFill>
                <a:latin typeface="Aptos Display" panose="020B0004020202020204" pitchFamily="34" charset="0"/>
                <a:ea typeface="Times New Roman" panose="02020603050405020304" pitchFamily="18" charset="0"/>
              </a:rPr>
              <a:t>His human nature was created </a:t>
            </a:r>
            <a:r>
              <a:rPr lang="en-US" sz="1154" b="1" dirty="0">
                <a:solidFill>
                  <a:srgbClr val="000000"/>
                </a:solidFill>
                <a:latin typeface="Aptos Display" panose="020B0004020202020204" pitchFamily="34" charset="0"/>
                <a:ea typeface="Times New Roman" panose="02020603050405020304" pitchFamily="18" charset="0"/>
              </a:rPr>
              <a:t>holy (Luke l:35)</a:t>
            </a:r>
            <a:endParaRPr lang="en-US" sz="1154" i="1" dirty="0">
              <a:solidFill>
                <a:prstClr val="black"/>
              </a:solidFill>
              <a:latin typeface="Aptos Display" panose="020B0004020202020204" pitchFamily="34" charset="0"/>
              <a:ea typeface="Times New Roman" panose="02020603050405020304" pitchFamily="18" charset="0"/>
            </a:endParaRPr>
          </a:p>
          <a:p>
            <a:pPr marL="11600" defTabSz="879196" fontAlgn="base">
              <a:lnSpc>
                <a:spcPts val="1346"/>
              </a:lnSpc>
            </a:pPr>
            <a:r>
              <a:rPr lang="en-US" sz="1154" spc="5" dirty="0">
                <a:solidFill>
                  <a:srgbClr val="000000"/>
                </a:solidFill>
                <a:latin typeface="Aptos Display" panose="020B0004020202020204" pitchFamily="34" charset="0"/>
                <a:ea typeface="Times New Roman" panose="02020603050405020304" pitchFamily="18" charset="0"/>
              </a:rPr>
              <a:t>He committed no sin (1 Peter</a:t>
            </a:r>
            <a:endParaRPr lang="en-US" sz="1154" i="1" dirty="0">
              <a:solidFill>
                <a:prstClr val="black"/>
              </a:solidFill>
              <a:latin typeface="Aptos Display" panose="020B0004020202020204" pitchFamily="34" charset="0"/>
              <a:ea typeface="Times New Roman" panose="02020603050405020304" pitchFamily="18" charset="0"/>
            </a:endParaRPr>
          </a:p>
          <a:p>
            <a:pPr marL="14653" indent="105626" defTabSz="879196" fontAlgn="base">
              <a:lnSpc>
                <a:spcPts val="1346"/>
              </a:lnSpc>
              <a:spcBef>
                <a:spcPts val="24"/>
              </a:spcBef>
            </a:pPr>
            <a:r>
              <a:rPr lang="en-US" sz="1154" dirty="0">
                <a:solidFill>
                  <a:srgbClr val="000000"/>
                </a:solidFill>
                <a:latin typeface="Aptos Display" panose="020B0004020202020204" pitchFamily="34" charset="0"/>
                <a:ea typeface="Times New Roman" panose="02020603050405020304" pitchFamily="18" charset="0"/>
              </a:rPr>
              <a:t>2:22). </a:t>
            </a:r>
            <a:r>
              <a:rPr lang="en-US" sz="1154" spc="5" dirty="0">
                <a:solidFill>
                  <a:srgbClr val="000000"/>
                </a:solidFill>
                <a:latin typeface="Aptos Display" panose="020B0004020202020204" pitchFamily="34" charset="0"/>
                <a:ea typeface="Times New Roman" panose="02020603050405020304" pitchFamily="18" charset="0"/>
              </a:rPr>
              <a:t>He always pleased the Father</a:t>
            </a:r>
            <a:endParaRPr lang="en-US" sz="1154" i="1" dirty="0">
              <a:solidFill>
                <a:prstClr val="black"/>
              </a:solidFill>
              <a:latin typeface="Aptos Display" panose="020B0004020202020204" pitchFamily="34" charset="0"/>
              <a:ea typeface="Times New Roman" panose="02020603050405020304" pitchFamily="18" charset="0"/>
            </a:endParaRPr>
          </a:p>
          <a:p>
            <a:pPr marL="125774" defTabSz="879196" fontAlgn="base">
              <a:lnSpc>
                <a:spcPts val="1346"/>
              </a:lnSpc>
            </a:pPr>
            <a:r>
              <a:rPr lang="en-US" sz="1154" spc="14" dirty="0">
                <a:solidFill>
                  <a:srgbClr val="000000"/>
                </a:solidFill>
                <a:latin typeface="Aptos Display" panose="020B0004020202020204" pitchFamily="34" charset="0"/>
                <a:ea typeface="Times New Roman" panose="02020603050405020304" pitchFamily="18" charset="0"/>
              </a:rPr>
              <a:t>(John 8:29).</a:t>
            </a:r>
            <a:endParaRPr lang="en-US" sz="1154" i="1" dirty="0">
              <a:solidFill>
                <a:prstClr val="black"/>
              </a:solidFill>
              <a:latin typeface="Aptos Display" panose="020B0004020202020204" pitchFamily="34" charset="0"/>
              <a:ea typeface="Times New Roman" panose="02020603050405020304" pitchFamily="18" charset="0"/>
            </a:endParaRPr>
          </a:p>
          <a:p>
            <a:pPr marL="11600" defTabSz="879196" fontAlgn="base">
              <a:lnSpc>
                <a:spcPts val="1346"/>
              </a:lnSpc>
              <a:spcBef>
                <a:spcPts val="1086"/>
              </a:spcBef>
            </a:pPr>
            <a:r>
              <a:rPr lang="en-US" sz="1154" b="1" u="sng" dirty="0">
                <a:solidFill>
                  <a:srgbClr val="000000"/>
                </a:solidFill>
                <a:latin typeface="Aptos Display" panose="020B0004020202020204" pitchFamily="34" charset="0"/>
                <a:ea typeface="Times New Roman" panose="02020603050405020304" pitchFamily="18" charset="0"/>
              </a:rPr>
              <a:t>Possesses Genuine Love</a:t>
            </a:r>
            <a:endParaRPr lang="en-US" sz="1154" b="1" i="1" u="sng" dirty="0">
              <a:solidFill>
                <a:prstClr val="black"/>
              </a:solidFill>
              <a:latin typeface="Aptos Display" panose="020B0004020202020204" pitchFamily="34" charset="0"/>
              <a:ea typeface="Times New Roman" panose="02020603050405020304" pitchFamily="18" charset="0"/>
            </a:endParaRPr>
          </a:p>
          <a:p>
            <a:pPr marL="11600" defTabSz="879196" fontAlgn="base">
              <a:lnSpc>
                <a:spcPts val="1346"/>
              </a:lnSpc>
            </a:pPr>
            <a:r>
              <a:rPr lang="en-US" sz="1154" spc="-5" dirty="0">
                <a:solidFill>
                  <a:srgbClr val="000000"/>
                </a:solidFill>
                <a:latin typeface="Aptos Display" panose="020B0004020202020204" pitchFamily="34" charset="0"/>
                <a:ea typeface="Times New Roman" panose="02020603050405020304" pitchFamily="18" charset="0"/>
              </a:rPr>
              <a:t>He laid down his life (John</a:t>
            </a:r>
            <a:endParaRPr lang="en-US" sz="1154" i="1" dirty="0">
              <a:solidFill>
                <a:prstClr val="black"/>
              </a:solidFill>
              <a:latin typeface="Aptos Display" panose="020B0004020202020204" pitchFamily="34" charset="0"/>
              <a:ea typeface="Times New Roman" panose="02020603050405020304" pitchFamily="18" charset="0"/>
            </a:endParaRPr>
          </a:p>
          <a:p>
            <a:pPr marL="11600" indent="120279" defTabSz="879196" fontAlgn="base">
              <a:lnSpc>
                <a:spcPts val="1346"/>
              </a:lnSpc>
              <a:spcBef>
                <a:spcPts val="24"/>
              </a:spcBef>
            </a:pPr>
            <a:r>
              <a:rPr lang="en-US" sz="1154" spc="-10" dirty="0">
                <a:solidFill>
                  <a:srgbClr val="000000"/>
                </a:solidFill>
                <a:latin typeface="Aptos Display" panose="020B0004020202020204" pitchFamily="34" charset="0"/>
                <a:ea typeface="Times New Roman" panose="02020603050405020304" pitchFamily="18" charset="0"/>
              </a:rPr>
              <a:t>15:13). </a:t>
            </a:r>
            <a:r>
              <a:rPr lang="en-US" sz="1154" spc="-5" dirty="0">
                <a:solidFill>
                  <a:srgbClr val="000000"/>
                </a:solidFill>
                <a:latin typeface="Aptos Display" panose="020B0004020202020204" pitchFamily="34" charset="0"/>
                <a:ea typeface="Times New Roman" panose="02020603050405020304" pitchFamily="18" charset="0"/>
              </a:rPr>
              <a:t>His love surpasses all knowledge</a:t>
            </a:r>
            <a:endParaRPr lang="en-US" sz="1154"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346"/>
              </a:lnSpc>
              <a:spcBef>
                <a:spcPts val="1500"/>
              </a:spcBef>
            </a:pPr>
            <a:r>
              <a:rPr lang="en-US" sz="1154" b="1" u="sng" spc="14" dirty="0">
                <a:solidFill>
                  <a:srgbClr val="000000"/>
                </a:solidFill>
                <a:latin typeface="Aptos Display" panose="020B0004020202020204" pitchFamily="34" charset="0"/>
                <a:ea typeface="Times New Roman" panose="02020603050405020304" pitchFamily="18" charset="0"/>
              </a:rPr>
              <a:t>Truly Humble</a:t>
            </a:r>
            <a:endParaRPr lang="en-US" sz="1154" b="1" i="1" u="sng" dirty="0">
              <a:solidFill>
                <a:prstClr val="black"/>
              </a:solidFill>
              <a:latin typeface="Aptos Display" panose="020B0004020202020204" pitchFamily="34" charset="0"/>
              <a:ea typeface="Times New Roman" panose="02020603050405020304" pitchFamily="18" charset="0"/>
            </a:endParaRPr>
          </a:p>
          <a:p>
            <a:pPr marL="123332" indent="-111121" defTabSz="879196" fontAlgn="base">
              <a:lnSpc>
                <a:spcPts val="1346"/>
              </a:lnSpc>
            </a:pPr>
            <a:r>
              <a:rPr lang="en-US" sz="1154" dirty="0">
                <a:solidFill>
                  <a:srgbClr val="000000"/>
                </a:solidFill>
                <a:latin typeface="Aptos Display" panose="020B0004020202020204" pitchFamily="34" charset="0"/>
                <a:ea typeface="Times New Roman" panose="02020603050405020304" pitchFamily="18" charset="0"/>
              </a:rPr>
              <a:t>He took the form of a servant </a:t>
            </a:r>
            <a:r>
              <a:rPr lang="en-US" sz="1154" spc="-5" dirty="0">
                <a:solidFill>
                  <a:srgbClr val="000000"/>
                </a:solidFill>
                <a:latin typeface="Aptos Display" panose="020B0004020202020204" pitchFamily="34" charset="0"/>
                <a:ea typeface="Times New Roman" panose="02020603050405020304" pitchFamily="18" charset="0"/>
              </a:rPr>
              <a:t>(Phil. 2:5-8).</a:t>
            </a:r>
            <a:endParaRPr lang="en-US" sz="1154" i="1" dirty="0">
              <a:solidFill>
                <a:prstClr val="black"/>
              </a:solidFill>
              <a:latin typeface="Aptos Display" panose="020B0004020202020204" pitchFamily="34" charset="0"/>
              <a:ea typeface="Times New Roman" panose="02020603050405020304" pitchFamily="18" charset="0"/>
            </a:endParaRPr>
          </a:p>
          <a:p>
            <a:pPr marL="3053" defTabSz="879196" fontAlgn="base">
              <a:lnSpc>
                <a:spcPts val="1346"/>
              </a:lnSpc>
              <a:spcBef>
                <a:spcPts val="1202"/>
              </a:spcBef>
            </a:pPr>
            <a:r>
              <a:rPr lang="en-US" sz="1154" b="1" u="sng" spc="19" dirty="0">
                <a:solidFill>
                  <a:srgbClr val="000000"/>
                </a:solidFill>
                <a:latin typeface="Aptos Display" panose="020B0004020202020204" pitchFamily="34" charset="0"/>
                <a:ea typeface="Times New Roman" panose="02020603050405020304" pitchFamily="18" charset="0"/>
              </a:rPr>
              <a:t>Thoroughly Meek</a:t>
            </a:r>
            <a:endParaRPr lang="en-US" sz="1154" b="1" i="1" u="sng" dirty="0">
              <a:solidFill>
                <a:prstClr val="black"/>
              </a:solidFill>
              <a:latin typeface="Aptos Display" panose="020B0004020202020204" pitchFamily="34" charset="0"/>
              <a:ea typeface="Times New Roman" panose="02020603050405020304" pitchFamily="18" charset="0"/>
            </a:endParaRPr>
          </a:p>
          <a:p>
            <a:pPr marL="8548" defTabSz="879196" fontAlgn="base">
              <a:lnSpc>
                <a:spcPts val="1346"/>
              </a:lnSpc>
            </a:pPr>
            <a:r>
              <a:rPr lang="en-US" sz="1154" dirty="0">
                <a:solidFill>
                  <a:srgbClr val="000000"/>
                </a:solidFill>
                <a:latin typeface="Aptos Display" panose="020B0004020202020204" pitchFamily="34" charset="0"/>
                <a:ea typeface="Times New Roman" panose="02020603050405020304" pitchFamily="18" charset="0"/>
              </a:rPr>
              <a:t>(Matt.  11:29)</a:t>
            </a:r>
            <a:endParaRPr lang="en-US" sz="1154" i="1"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346"/>
              </a:lnSpc>
              <a:spcBef>
                <a:spcPts val="1062"/>
              </a:spcBef>
            </a:pPr>
            <a:r>
              <a:rPr lang="en-US" sz="1154" b="1" u="sng" spc="29" dirty="0">
                <a:solidFill>
                  <a:srgbClr val="000000"/>
                </a:solidFill>
                <a:latin typeface="Aptos Display" panose="020B0004020202020204" pitchFamily="34" charset="0"/>
                <a:ea typeface="Times New Roman" panose="02020603050405020304" pitchFamily="18" charset="0"/>
              </a:rPr>
              <a:t>Perfectly Balanced</a:t>
            </a:r>
            <a:endParaRPr lang="en-US" sz="1154" b="1" i="1" u="sng"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346"/>
              </a:lnSpc>
              <a:spcBef>
                <a:spcPts val="48"/>
              </a:spcBef>
            </a:pPr>
            <a:r>
              <a:rPr lang="en-US" sz="1154" dirty="0">
                <a:solidFill>
                  <a:srgbClr val="000000"/>
                </a:solidFill>
                <a:latin typeface="Aptos Display" panose="020B0004020202020204" pitchFamily="34" charset="0"/>
                <a:ea typeface="Times New Roman" panose="02020603050405020304" pitchFamily="18" charset="0"/>
              </a:rPr>
              <a:t>He was grave without being</a:t>
            </a:r>
            <a:endParaRPr lang="en-US" sz="1154" i="1" dirty="0">
              <a:solidFill>
                <a:prstClr val="black"/>
              </a:solidFill>
              <a:latin typeface="Aptos Display" panose="020B0004020202020204" pitchFamily="34" charset="0"/>
              <a:ea typeface="Times New Roman" panose="02020603050405020304" pitchFamily="18" charset="0"/>
            </a:endParaRPr>
          </a:p>
          <a:p>
            <a:pPr marL="6106" marR="187440" indent="108678" defTabSz="879196" fontAlgn="base">
              <a:lnSpc>
                <a:spcPts val="1346"/>
              </a:lnSpc>
            </a:pPr>
            <a:r>
              <a:rPr lang="en-US" sz="1154" dirty="0">
                <a:solidFill>
                  <a:srgbClr val="000000"/>
                </a:solidFill>
                <a:latin typeface="Aptos Display" panose="020B0004020202020204" pitchFamily="34" charset="0"/>
                <a:ea typeface="Times New Roman" panose="02020603050405020304" pitchFamily="18" charset="0"/>
              </a:rPr>
              <a:t>melancholy. </a:t>
            </a:r>
            <a:r>
              <a:rPr lang="en-US" sz="1154" spc="-14" dirty="0">
                <a:solidFill>
                  <a:srgbClr val="000000"/>
                </a:solidFill>
                <a:latin typeface="Aptos Display" panose="020B0004020202020204" pitchFamily="34" charset="0"/>
                <a:ea typeface="Times New Roman" panose="02020603050405020304" pitchFamily="18" charset="0"/>
              </a:rPr>
              <a:t>He was joyful without being</a:t>
            </a:r>
            <a:endParaRPr lang="en-US" sz="1154" i="1" dirty="0">
              <a:solidFill>
                <a:prstClr val="black"/>
              </a:solidFill>
              <a:latin typeface="Aptos Display" panose="020B0004020202020204" pitchFamily="34" charset="0"/>
              <a:ea typeface="Times New Roman" panose="02020603050405020304" pitchFamily="18" charset="0"/>
            </a:endParaRPr>
          </a:p>
          <a:p>
            <a:pPr marL="111121" defTabSz="879196" fontAlgn="base">
              <a:lnSpc>
                <a:spcPts val="1346"/>
              </a:lnSpc>
            </a:pPr>
            <a:r>
              <a:rPr lang="en-US" sz="1154" spc="-19" dirty="0">
                <a:solidFill>
                  <a:srgbClr val="000000"/>
                </a:solidFill>
                <a:latin typeface="Aptos Display" panose="020B0004020202020204" pitchFamily="34" charset="0"/>
                <a:ea typeface="Times New Roman" panose="02020603050405020304" pitchFamily="18" charset="0"/>
              </a:rPr>
              <a:t>frivolous.</a:t>
            </a:r>
            <a:endParaRPr lang="en-US" sz="1154" i="1" dirty="0">
              <a:solidFill>
                <a:prstClr val="black"/>
              </a:solidFill>
              <a:latin typeface="Aptos Display" panose="020B0004020202020204" pitchFamily="34" charset="0"/>
              <a:ea typeface="Times New Roman" panose="02020603050405020304" pitchFamily="18" charset="0"/>
            </a:endParaRPr>
          </a:p>
          <a:p>
            <a:pPr marL="3053" defTabSz="879196" fontAlgn="base">
              <a:lnSpc>
                <a:spcPts val="1346"/>
              </a:lnSpc>
              <a:spcBef>
                <a:spcPts val="1062"/>
              </a:spcBef>
            </a:pPr>
            <a:r>
              <a:rPr lang="en-US" sz="1154" b="1" u="sng" spc="14" dirty="0">
                <a:solidFill>
                  <a:srgbClr val="000000"/>
                </a:solidFill>
                <a:latin typeface="Aptos Display" panose="020B0004020202020204" pitchFamily="34" charset="0"/>
                <a:ea typeface="Times New Roman" panose="02020603050405020304" pitchFamily="18" charset="0"/>
              </a:rPr>
              <a:t>Lived a Life of Prayer</a:t>
            </a:r>
            <a:endParaRPr lang="en-US" sz="1154" b="1" i="1" u="sng" dirty="0">
              <a:solidFill>
                <a:prstClr val="black"/>
              </a:solidFill>
              <a:latin typeface="Aptos Display" panose="020B0004020202020204" pitchFamily="34" charset="0"/>
              <a:ea typeface="Times New Roman" panose="02020603050405020304" pitchFamily="18" charset="0"/>
            </a:endParaRPr>
          </a:p>
          <a:p>
            <a:pPr marL="6106" defTabSz="879196" fontAlgn="base">
              <a:lnSpc>
                <a:spcPts val="1346"/>
              </a:lnSpc>
            </a:pPr>
            <a:r>
              <a:rPr lang="en-US" sz="1154" dirty="0">
                <a:solidFill>
                  <a:srgbClr val="000000"/>
                </a:solidFill>
                <a:latin typeface="Aptos Display" panose="020B0004020202020204" pitchFamily="34" charset="0"/>
                <a:ea typeface="Times New Roman" panose="02020603050405020304" pitchFamily="18" charset="0"/>
              </a:rPr>
              <a:t>(Matt. 14:23; Luke 6:12)</a:t>
            </a:r>
            <a:endParaRPr lang="en-US" sz="1154" i="1" dirty="0">
              <a:solidFill>
                <a:prstClr val="black"/>
              </a:solidFill>
              <a:latin typeface="Aptos Display" panose="020B0004020202020204" pitchFamily="34" charset="0"/>
              <a:ea typeface="Times New Roman" panose="02020603050405020304" pitchFamily="18" charset="0"/>
            </a:endParaRPr>
          </a:p>
          <a:p>
            <a:pPr defTabSz="879196" fontAlgn="base">
              <a:lnSpc>
                <a:spcPts val="1346"/>
              </a:lnSpc>
              <a:spcBef>
                <a:spcPts val="1385"/>
              </a:spcBef>
            </a:pPr>
            <a:r>
              <a:rPr lang="en-US" sz="1154" b="1" u="sng" spc="34" dirty="0">
                <a:solidFill>
                  <a:srgbClr val="000000"/>
                </a:solidFill>
                <a:latin typeface="Aptos Display" panose="020B0004020202020204" pitchFamily="34" charset="0"/>
                <a:ea typeface="Times New Roman" panose="02020603050405020304" pitchFamily="18" charset="0"/>
              </a:rPr>
              <a:t>An Incessant Worker</a:t>
            </a:r>
            <a:endParaRPr lang="en-US" sz="1154" b="1" i="1" u="sng" dirty="0">
              <a:solidFill>
                <a:prstClr val="black"/>
              </a:solidFill>
              <a:latin typeface="Aptos Display" panose="020B0004020202020204" pitchFamily="34" charset="0"/>
              <a:ea typeface="Times New Roman" panose="02020603050405020304" pitchFamily="18" charset="0"/>
            </a:endParaRPr>
          </a:p>
          <a:p>
            <a:pPr marL="111121" marR="187440" indent="-108678" defTabSz="879196" fontAlgn="base">
              <a:lnSpc>
                <a:spcPts val="1346"/>
              </a:lnSpc>
              <a:spcBef>
                <a:spcPts val="24"/>
              </a:spcBef>
            </a:pPr>
            <a:r>
              <a:rPr lang="en-US" sz="1154" spc="-10" dirty="0">
                <a:solidFill>
                  <a:srgbClr val="000000"/>
                </a:solidFill>
                <a:latin typeface="Aptos Display" panose="020B0004020202020204" pitchFamily="34" charset="0"/>
                <a:ea typeface="Times New Roman" panose="02020603050405020304" pitchFamily="18" charset="0"/>
              </a:rPr>
              <a:t>He worked the works of his </a:t>
            </a:r>
            <a:r>
              <a:rPr lang="en-US" sz="1154" spc="10" dirty="0">
                <a:solidFill>
                  <a:srgbClr val="000000"/>
                </a:solidFill>
                <a:latin typeface="Aptos Display" panose="020B0004020202020204" pitchFamily="34" charset="0"/>
                <a:ea typeface="Times New Roman" panose="02020603050405020304" pitchFamily="18" charset="0"/>
              </a:rPr>
              <a:t>Father (John. 5:17; 9:4).</a:t>
            </a:r>
            <a:endParaRPr lang="en-US" sz="1154" i="1" dirty="0">
              <a:solidFill>
                <a:prstClr val="black"/>
              </a:solidFill>
              <a:latin typeface="Aptos Display" panose="020B0004020202020204" pitchFamily="34" charset="0"/>
              <a:ea typeface="Times New Roman" panose="02020603050405020304" pitchFamily="18" charset="0"/>
            </a:endParaRPr>
          </a:p>
          <a:p>
            <a:pPr defTabSz="879196" fontAlgn="base">
              <a:lnSpc>
                <a:spcPts val="1385"/>
              </a:lnSpc>
              <a:spcBef>
                <a:spcPct val="0"/>
              </a:spcBef>
              <a:spcAft>
                <a:spcPct val="0"/>
              </a:spcAft>
            </a:pPr>
            <a:endParaRPr lang="en-US" sz="1154" b="1" u="sng"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5442988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iterate type="wd">
                                    <p:tmPct val="10000"/>
                                  </p:iterate>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30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3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469107" y="791426"/>
            <a:ext cx="8675149" cy="2332113"/>
          </a:xfrm>
          <a:blipFill>
            <a:blip r:embed="rId3"/>
            <a:tile tx="0" ty="0" sx="100000" sy="100000" flip="none" algn="tl"/>
          </a:blipFill>
        </p:spPr>
        <p:txBody>
          <a:bodyPr/>
          <a:lstStyle/>
          <a:p>
            <a:r>
              <a:rPr lang="en-US" sz="4400" dirty="0"/>
              <a:t>A CHRISTOLOGICAL DISCUSSION:</a:t>
            </a:r>
          </a:p>
        </p:txBody>
      </p:sp>
      <p:sp>
        <p:nvSpPr>
          <p:cNvPr id="2051" name="Rectangle 3"/>
          <p:cNvSpPr>
            <a:spLocks noGrp="1" noChangeArrowheads="1"/>
          </p:cNvSpPr>
          <p:nvPr>
            <p:ph type="subTitle" idx="1"/>
          </p:nvPr>
        </p:nvSpPr>
        <p:spPr>
          <a:xfrm>
            <a:off x="4585140" y="3983863"/>
            <a:ext cx="4394445" cy="2522309"/>
          </a:xfrm>
          <a:solidFill>
            <a:schemeClr val="accent4">
              <a:lumMod val="40000"/>
              <a:lumOff val="60000"/>
              <a:alpha val="70000"/>
            </a:schemeClr>
          </a:solidFill>
          <a:ln>
            <a:solidFill>
              <a:srgbClr val="FF0000"/>
            </a:solidFill>
          </a:ln>
        </p:spPr>
        <p:style>
          <a:lnRef idx="1">
            <a:schemeClr val="accent3"/>
          </a:lnRef>
          <a:fillRef idx="3">
            <a:schemeClr val="accent3"/>
          </a:fillRef>
          <a:effectRef idx="2">
            <a:schemeClr val="accent3"/>
          </a:effectRef>
          <a:fontRef idx="minor">
            <a:schemeClr val="lt1"/>
          </a:fontRef>
        </p:style>
        <p:txBody>
          <a:bodyPr/>
          <a:lstStyle/>
          <a:p>
            <a:pPr algn="ctr"/>
            <a:r>
              <a:rPr lang="en-US" i="1" dirty="0">
                <a:solidFill>
                  <a:srgbClr val="FF0000"/>
                </a:solidFill>
                <a:latin typeface="Lucida Bright" pitchFamily="18" charset="0"/>
              </a:rPr>
              <a:t>Excelling in the Knowledge of Jesus Christ</a:t>
            </a:r>
          </a:p>
          <a:p>
            <a:pPr algn="ctr"/>
            <a:r>
              <a:rPr lang="en-US" sz="1600" dirty="0">
                <a:solidFill>
                  <a:srgbClr val="FF0000"/>
                </a:solidFill>
              </a:rPr>
              <a:t>Part III</a:t>
            </a:r>
          </a:p>
          <a:p>
            <a:pPr algn="ctr"/>
            <a:r>
              <a:rPr lang="en-US" sz="1600" dirty="0">
                <a:solidFill>
                  <a:srgbClr val="FF0000"/>
                </a:solidFill>
              </a:rPr>
              <a:t>Organized and Presented by: John Carter Sr. April 10, 2024</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1643" y="-190"/>
            <a:ext cx="8230058" cy="381022"/>
          </a:xfrm>
        </p:spPr>
        <p:txBody>
          <a:bodyPr>
            <a:normAutofit fontScale="90000"/>
          </a:bodyPr>
          <a:lstStyle/>
          <a:p>
            <a:r>
              <a:rPr lang="en-US" sz="2400" dirty="0"/>
              <a:t>Exposition of John 1:1-18</a:t>
            </a:r>
          </a:p>
        </p:txBody>
      </p:sp>
      <p:sp>
        <p:nvSpPr>
          <p:cNvPr id="34819" name="Rectangle 3"/>
          <p:cNvSpPr>
            <a:spLocks noGrp="1" noChangeArrowheads="1"/>
          </p:cNvSpPr>
          <p:nvPr>
            <p:ph idx="1"/>
          </p:nvPr>
        </p:nvSpPr>
        <p:spPr>
          <a:xfrm>
            <a:off x="533177" y="278564"/>
            <a:ext cx="8382466" cy="1318788"/>
          </a:xfrm>
        </p:spPr>
        <p:txBody>
          <a:bodyPr>
            <a:noAutofit/>
          </a:bodyPr>
          <a:lstStyle/>
          <a:p>
            <a:pPr>
              <a:lnSpc>
                <a:spcPct val="110000"/>
              </a:lnSpc>
              <a:buFontTx/>
              <a:buNone/>
            </a:pPr>
            <a:r>
              <a:rPr lang="en-US" sz="1923" i="1" dirty="0"/>
              <a:t>In the beginning was the Word, and the Word was with God, and the Word was God. He was in the beginning with God. All things were made through Him, and without Him nothing was made that was made. In Him was life, and the life was the light of men. And the light shines in the darkness, and the darkness did not comprehend it. " (NKJB)</a:t>
            </a:r>
          </a:p>
          <a:p>
            <a:pPr>
              <a:lnSpc>
                <a:spcPct val="110000"/>
              </a:lnSpc>
              <a:buFontTx/>
              <a:buNone/>
            </a:pPr>
            <a:endParaRPr lang="en-US" sz="1800" dirty="0"/>
          </a:p>
          <a:p>
            <a:pPr>
              <a:lnSpc>
                <a:spcPct val="80000"/>
              </a:lnSpc>
              <a:buFontTx/>
              <a:buNone/>
            </a:pPr>
            <a:endParaRPr lang="en-US" sz="1800" i="1" dirty="0"/>
          </a:p>
          <a:p>
            <a:pPr>
              <a:lnSpc>
                <a:spcPct val="80000"/>
              </a:lnSpc>
              <a:buFontTx/>
              <a:buNone/>
            </a:pPr>
            <a:endParaRPr lang="en-US" sz="1600" dirty="0"/>
          </a:p>
        </p:txBody>
      </p:sp>
      <p:sp>
        <p:nvSpPr>
          <p:cNvPr id="6" name="TextBox 5"/>
          <p:cNvSpPr txBox="1"/>
          <p:nvPr/>
        </p:nvSpPr>
        <p:spPr>
          <a:xfrm>
            <a:off x="533177" y="2264008"/>
            <a:ext cx="8077649" cy="45352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marL="329698" indent="-329698" defTabSz="879196" fontAlgn="base">
              <a:spcBef>
                <a:spcPct val="0"/>
              </a:spcBef>
              <a:spcAft>
                <a:spcPct val="0"/>
              </a:spcAft>
              <a:buFont typeface="+mj-lt"/>
              <a:buAutoNum type="arabicParenR"/>
            </a:pPr>
            <a:r>
              <a:rPr lang="en-US" sz="2885" i="1" dirty="0">
                <a:solidFill>
                  <a:prstClr val="black"/>
                </a:solidFill>
                <a:latin typeface="Tw Cen MT" panose="020B0602020104020603"/>
              </a:rPr>
              <a:t>The Nature of the Word </a:t>
            </a:r>
            <a:r>
              <a:rPr lang="en-US" sz="2885" dirty="0">
                <a:solidFill>
                  <a:prstClr val="black"/>
                </a:solidFill>
                <a:latin typeface="Tw Cen MT" panose="020B0602020104020603"/>
              </a:rPr>
              <a:t>(1:1-5) </a:t>
            </a:r>
            <a:r>
              <a:rPr lang="en-US" sz="2885" i="1" dirty="0">
                <a:solidFill>
                  <a:prstClr val="black"/>
                </a:solidFill>
                <a:latin typeface="Tw Cen MT" panose="020B0602020104020603"/>
              </a:rPr>
              <a:t>He is divine in His person. Three aspects of His nature:</a:t>
            </a:r>
          </a:p>
          <a:p>
            <a:pPr marL="929567" lvl="1" indent="-471652" defTabSz="879196" fontAlgn="base">
              <a:spcBef>
                <a:spcPct val="0"/>
              </a:spcBef>
              <a:spcAft>
                <a:spcPct val="0"/>
              </a:spcAft>
              <a:buFont typeface="+mj-lt"/>
              <a:buAutoNum type="alphaUcPeriod"/>
            </a:pPr>
            <a:r>
              <a:rPr lang="en-US" sz="2885" i="1" dirty="0">
                <a:solidFill>
                  <a:prstClr val="black"/>
                </a:solidFill>
                <a:latin typeface="Tw Cen MT" panose="020B0602020104020603"/>
              </a:rPr>
              <a:t>Pre-existence: ‘In </a:t>
            </a:r>
            <a:r>
              <a:rPr lang="en-US" sz="2885" dirty="0">
                <a:solidFill>
                  <a:prstClr val="black"/>
                </a:solidFill>
                <a:latin typeface="Tw Cen MT" panose="020B0602020104020603"/>
              </a:rPr>
              <a:t>the beginning was the Word' "</a:t>
            </a:r>
            <a:r>
              <a:rPr lang="en-US" sz="2885" dirty="0" err="1">
                <a:solidFill>
                  <a:prstClr val="black"/>
                </a:solidFill>
                <a:latin typeface="Tw Cen MT" panose="020B0602020104020603"/>
              </a:rPr>
              <a:t>en</a:t>
            </a:r>
            <a:r>
              <a:rPr lang="en-US" sz="2885" dirty="0">
                <a:solidFill>
                  <a:prstClr val="black"/>
                </a:solidFill>
                <a:latin typeface="Tw Cen MT" panose="020B0602020104020603"/>
              </a:rPr>
              <a:t>" </a:t>
            </a:r>
            <a:r>
              <a:rPr lang="en-US" sz="2885" i="1" dirty="0">
                <a:solidFill>
                  <a:prstClr val="black"/>
                </a:solidFill>
                <a:latin typeface="Tw Cen MT" panose="020B0602020104020603"/>
              </a:rPr>
              <a:t>imperfect</a:t>
            </a:r>
            <a:br>
              <a:rPr lang="en-US" sz="2885" i="1" dirty="0">
                <a:solidFill>
                  <a:prstClr val="black"/>
                </a:solidFill>
                <a:latin typeface="Tw Cen MT" panose="020B0602020104020603"/>
              </a:rPr>
            </a:br>
            <a:r>
              <a:rPr lang="en-US" sz="2885" i="1" dirty="0">
                <a:solidFill>
                  <a:prstClr val="black"/>
                </a:solidFill>
                <a:latin typeface="Tw Cen MT" panose="020B0602020104020603"/>
              </a:rPr>
              <a:t>denoting "no idea of origin" but "simply continuous existence."(Robertson: 3)</a:t>
            </a:r>
          </a:p>
          <a:p>
            <a:pPr marL="1646966" lvl="2" indent="-435019" defTabSz="879196" fontAlgn="base">
              <a:spcBef>
                <a:spcPct val="0"/>
              </a:spcBef>
              <a:spcAft>
                <a:spcPct val="0"/>
              </a:spcAft>
              <a:buFont typeface="+mj-lt"/>
              <a:buAutoNum type="arabicParenR"/>
            </a:pPr>
            <a:r>
              <a:rPr lang="en-US" sz="2885" i="1" dirty="0">
                <a:solidFill>
                  <a:prstClr val="black"/>
                </a:solidFill>
                <a:latin typeface="Tw Cen MT" panose="020B0602020104020603"/>
              </a:rPr>
              <a:t>Coequal</a:t>
            </a:r>
          </a:p>
          <a:p>
            <a:pPr marL="1646966" lvl="2" indent="-435019" defTabSz="879196" fontAlgn="base">
              <a:spcBef>
                <a:spcPct val="0"/>
              </a:spcBef>
              <a:spcAft>
                <a:spcPct val="0"/>
              </a:spcAft>
              <a:buFont typeface="+mj-lt"/>
              <a:buAutoNum type="arabicParenR"/>
            </a:pPr>
            <a:r>
              <a:rPr lang="en-US" sz="2885" i="1" dirty="0">
                <a:solidFill>
                  <a:prstClr val="black"/>
                </a:solidFill>
                <a:latin typeface="Tw Cen MT" panose="020B0602020104020603"/>
              </a:rPr>
              <a:t>Coeternal</a:t>
            </a:r>
          </a:p>
          <a:p>
            <a:pPr marL="1646966" lvl="2" indent="-435019" defTabSz="879196" fontAlgn="base">
              <a:spcBef>
                <a:spcPct val="0"/>
              </a:spcBef>
              <a:spcAft>
                <a:spcPct val="0"/>
              </a:spcAft>
              <a:buFont typeface="+mj-lt"/>
              <a:buAutoNum type="arabicParenR"/>
            </a:pPr>
            <a:r>
              <a:rPr lang="en-US" sz="2885" i="1" dirty="0">
                <a:solidFill>
                  <a:prstClr val="black"/>
                </a:solidFill>
                <a:latin typeface="Tw Cen MT" panose="020B0602020104020603"/>
              </a:rPr>
              <a:t>Coexistent</a:t>
            </a:r>
          </a:p>
          <a:p>
            <a:pPr marL="1646966" lvl="2" indent="-435019" defTabSz="879196" fontAlgn="base">
              <a:spcBef>
                <a:spcPct val="0"/>
              </a:spcBef>
              <a:spcAft>
                <a:spcPct val="0"/>
              </a:spcAft>
              <a:buFont typeface="+mj-lt"/>
              <a:buAutoNum type="arabicParenR"/>
            </a:pPr>
            <a:r>
              <a:rPr lang="en-US" sz="2885" i="1" dirty="0" err="1">
                <a:solidFill>
                  <a:prstClr val="black"/>
                </a:solidFill>
                <a:latin typeface="Tw Cen MT" panose="020B0602020104020603"/>
              </a:rPr>
              <a:t>Cosubstantial</a:t>
            </a:r>
            <a:endParaRPr lang="en-US" sz="2885" i="1" dirty="0">
              <a:solidFill>
                <a:prstClr val="black"/>
              </a:solidFill>
              <a:latin typeface="Tw Cen MT" panose="020B0602020104020603"/>
            </a:endParaRPr>
          </a:p>
          <a:p>
            <a:pPr defTabSz="879196" fontAlgn="base">
              <a:spcBef>
                <a:spcPct val="0"/>
              </a:spcBef>
              <a:spcAft>
                <a:spcPct val="0"/>
              </a:spcAft>
            </a:pPr>
            <a:endParaRPr lang="en-US" sz="1731" dirty="0">
              <a:solidFill>
                <a:prstClr val="black"/>
              </a:solidFill>
              <a:latin typeface="Tw Cen MT" panose="020B0602020104020603"/>
            </a:endParaRPr>
          </a:p>
        </p:txBody>
      </p:sp>
      <p:sp>
        <p:nvSpPr>
          <p:cNvPr id="2" name="TextBox 1">
            <a:extLst>
              <a:ext uri="{FF2B5EF4-FFF2-40B4-BE49-F238E27FC236}">
                <a16:creationId xmlns:a16="http://schemas.microsoft.com/office/drawing/2014/main" id="{4021AB2A-DD62-DA0D-CDD4-ABFB97E65620}"/>
              </a:ext>
            </a:extLst>
          </p:cNvPr>
          <p:cNvSpPr txBox="1"/>
          <p:nvPr/>
        </p:nvSpPr>
        <p:spPr>
          <a:xfrm>
            <a:off x="501642" y="1714882"/>
            <a:ext cx="8109182" cy="429092"/>
          </a:xfrm>
          <a:prstGeom prst="rect">
            <a:avLst/>
          </a:prstGeom>
          <a:noFill/>
        </p:spPr>
        <p:txBody>
          <a:bodyPr wrap="square" rtlCol="0">
            <a:spAutoFit/>
          </a:bodyPr>
          <a:lstStyle/>
          <a:p>
            <a:pPr defTabSz="879196" fontAlgn="base">
              <a:spcBef>
                <a:spcPct val="0"/>
              </a:spcBef>
              <a:spcAft>
                <a:spcPct val="0"/>
              </a:spcAft>
            </a:pPr>
            <a:r>
              <a:rPr lang="el-GR" sz="2211" dirty="0">
                <a:solidFill>
                  <a:srgbClr val="01103A"/>
                </a:solidFill>
                <a:highlight>
                  <a:srgbClr val="FFFF00"/>
                </a:highlight>
                <a:latin typeface="blbGentium"/>
              </a:rPr>
              <a:t>ἐν ἀρχῇ ἦν ὁ λόγος καὶ ὁ λόγος ἦν πρὸς τὸν θεόν καὶ θεὸς ἦν ὁ λόγος</a:t>
            </a:r>
            <a:endParaRPr lang="en-US" sz="2211" dirty="0">
              <a:solidFill>
                <a:prstClr val="black"/>
              </a:solidFill>
              <a:highlight>
                <a:srgbClr val="FFFF00"/>
              </a:highlight>
              <a:latin typeface="Arial" charset="0"/>
            </a:endParaRPr>
          </a:p>
        </p:txBody>
      </p:sp>
      <p:sp>
        <p:nvSpPr>
          <p:cNvPr id="3" name="Callout: Line 2">
            <a:extLst>
              <a:ext uri="{FF2B5EF4-FFF2-40B4-BE49-F238E27FC236}">
                <a16:creationId xmlns:a16="http://schemas.microsoft.com/office/drawing/2014/main" id="{79E625E2-EACD-A02C-985C-E8701D092B69}"/>
              </a:ext>
            </a:extLst>
          </p:cNvPr>
          <p:cNvSpPr/>
          <p:nvPr/>
        </p:nvSpPr>
        <p:spPr>
          <a:xfrm>
            <a:off x="5524458" y="5333915"/>
            <a:ext cx="3024854" cy="586128"/>
          </a:xfrm>
          <a:prstGeom prst="borderCallout1">
            <a:avLst>
              <a:gd name="adj1" fmla="val 18750"/>
              <a:gd name="adj2" fmla="val -8333"/>
              <a:gd name="adj3" fmla="val 74799"/>
              <a:gd name="adj4" fmla="val -24540"/>
            </a:avLst>
          </a:prstGeom>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879196" fontAlgn="base">
              <a:spcBef>
                <a:spcPct val="0"/>
              </a:spcBef>
              <a:spcAft>
                <a:spcPct val="0"/>
              </a:spcAft>
            </a:pPr>
            <a:r>
              <a:rPr lang="en-US" sz="3461" dirty="0">
                <a:solidFill>
                  <a:prstClr val="white"/>
                </a:solidFill>
                <a:latin typeface="Tw Cen MT" panose="020B0602020104020603"/>
              </a:rPr>
              <a:t>Interpenetration</a:t>
            </a:r>
          </a:p>
        </p:txBody>
      </p:sp>
      <p:sp>
        <p:nvSpPr>
          <p:cNvPr id="4" name="Right Brace 3">
            <a:extLst>
              <a:ext uri="{FF2B5EF4-FFF2-40B4-BE49-F238E27FC236}">
                <a16:creationId xmlns:a16="http://schemas.microsoft.com/office/drawing/2014/main" id="{ACD33DEE-629C-0CA2-3B07-6980DFEC61A5}"/>
              </a:ext>
            </a:extLst>
          </p:cNvPr>
          <p:cNvSpPr/>
          <p:nvPr/>
        </p:nvSpPr>
        <p:spPr>
          <a:xfrm>
            <a:off x="4358079" y="5040853"/>
            <a:ext cx="366330" cy="1538585"/>
          </a:xfrm>
          <a:prstGeom prst="righ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79196" fontAlgn="base">
              <a:spcBef>
                <a:spcPct val="0"/>
              </a:spcBef>
              <a:spcAft>
                <a:spcPct val="0"/>
              </a:spcAft>
            </a:pPr>
            <a:endParaRPr lang="en-US" sz="1731">
              <a:solidFill>
                <a:prstClr val="black"/>
              </a:solidFill>
              <a:latin typeface="Tw Cen MT" panose="020B0602020104020603"/>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34819">
                                            <p:txEl>
                                              <p:pRg st="0" end="0"/>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anim calcmode="lin" valueType="num">
                                      <p:cBhvr>
                                        <p:cTn id="18" dur="2000" fill="hold"/>
                                        <p:tgtEl>
                                          <p:spTgt spid="2"/>
                                        </p:tgtEl>
                                        <p:attrNameLst>
                                          <p:attrName>ppt_w</p:attrName>
                                        </p:attrNameLst>
                                      </p:cBhvr>
                                      <p:tavLst>
                                        <p:tav tm="0" fmla="#ppt_w*sin(2.5*pi*$)">
                                          <p:val>
                                            <p:fltVal val="0"/>
                                          </p:val>
                                        </p:tav>
                                        <p:tav tm="100000">
                                          <p:val>
                                            <p:fltVal val="1"/>
                                          </p:val>
                                        </p:tav>
                                      </p:tavLst>
                                    </p:anim>
                                    <p:anim calcmode="lin" valueType="num">
                                      <p:cBhvr>
                                        <p:cTn id="1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grpId="0" nodeType="clickEffect">
                                  <p:stCondLst>
                                    <p:cond delay="0"/>
                                  </p:stCondLst>
                                  <p:iterate type="wd">
                                    <p:tmPct val="10000"/>
                                  </p:iterate>
                                  <p:childTnLst>
                                    <p:set>
                                      <p:cBhvr>
                                        <p:cTn id="23" dur="1" fill="hold">
                                          <p:stCondLst>
                                            <p:cond delay="0"/>
                                          </p:stCondLst>
                                        </p:cTn>
                                        <p:tgtEl>
                                          <p:spTgt spid="6">
                                            <p:bg/>
                                          </p:spTgt>
                                        </p:tgtEl>
                                        <p:attrNameLst>
                                          <p:attrName>style.visibility</p:attrName>
                                        </p:attrNameLst>
                                      </p:cBhvr>
                                      <p:to>
                                        <p:strVal val="visible"/>
                                      </p:to>
                                    </p:set>
                                    <p:anim calcmode="lin" valueType="num">
                                      <p:cBhvr additive="base">
                                        <p:cTn id="24" dur="3000" fill="hold"/>
                                        <p:tgtEl>
                                          <p:spTgt spid="6">
                                            <p:bg/>
                                          </p:spTgt>
                                        </p:tgtEl>
                                        <p:attrNameLst>
                                          <p:attrName>ppt_x</p:attrName>
                                        </p:attrNameLst>
                                      </p:cBhvr>
                                      <p:tavLst>
                                        <p:tav tm="0">
                                          <p:val>
                                            <p:strVal val="0-#ppt_w/2"/>
                                          </p:val>
                                        </p:tav>
                                        <p:tav tm="100000">
                                          <p:val>
                                            <p:strVal val="#ppt_x"/>
                                          </p:val>
                                        </p:tav>
                                      </p:tavLst>
                                    </p:anim>
                                    <p:anim calcmode="lin" valueType="num">
                                      <p:cBhvr additive="base">
                                        <p:cTn id="25" dur="3000" fill="hold"/>
                                        <p:tgtEl>
                                          <p:spTgt spid="6">
                                            <p:bg/>
                                          </p:spTgt>
                                        </p:tgtEl>
                                        <p:attrNameLst>
                                          <p:attrName>ppt_y</p:attrName>
                                        </p:attrNameLst>
                                      </p:cBhvr>
                                      <p:tavLst>
                                        <p:tav tm="0">
                                          <p:val>
                                            <p:strVal val="1+#ppt_h/2"/>
                                          </p:val>
                                        </p:tav>
                                        <p:tav tm="100000">
                                          <p:val>
                                            <p:strVal val="#ppt_y"/>
                                          </p:val>
                                        </p:tav>
                                      </p:tavLst>
                                    </p:anim>
                                  </p:childTnLst>
                                </p:cTn>
                              </p:par>
                              <p:par>
                                <p:cTn id="26" presetID="2" presetClass="entr" presetSubtype="12" fill="hold" grpId="0" nodeType="withEffect">
                                  <p:stCondLst>
                                    <p:cond delay="0"/>
                                  </p:stCondLst>
                                  <p:iterate type="wd">
                                    <p:tmPct val="10000"/>
                                  </p:iterate>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3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9" dur="3000" fill="hold"/>
                                        <p:tgtEl>
                                          <p:spTgt spid="6">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12" fill="hold" grpId="0" nodeType="withEffect">
                                  <p:stCondLst>
                                    <p:cond delay="0"/>
                                  </p:stCondLst>
                                  <p:iterate type="wd">
                                    <p:tmPct val="10000"/>
                                  </p:iterate>
                                  <p:childTnLst>
                                    <p:set>
                                      <p:cBhvr>
                                        <p:cTn id="31" dur="1" fill="hold">
                                          <p:stCondLst>
                                            <p:cond delay="0"/>
                                          </p:stCondLst>
                                        </p:cTn>
                                        <p:tgtEl>
                                          <p:spTgt spid="6">
                                            <p:txEl>
                                              <p:pRg st="1" end="1"/>
                                            </p:txEl>
                                          </p:spTgt>
                                        </p:tgtEl>
                                        <p:attrNameLst>
                                          <p:attrName>style.visibility</p:attrName>
                                        </p:attrNameLst>
                                      </p:cBhvr>
                                      <p:to>
                                        <p:strVal val="visible"/>
                                      </p:to>
                                    </p:set>
                                    <p:anim calcmode="lin" valueType="num">
                                      <p:cBhvr additive="base">
                                        <p:cTn id="32" dur="3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33" dur="3000" fill="hold"/>
                                        <p:tgtEl>
                                          <p:spTgt spid="6">
                                            <p:txEl>
                                              <p:pRg st="1" end="1"/>
                                            </p:txEl>
                                          </p:spTgt>
                                        </p:tgtEl>
                                        <p:attrNameLst>
                                          <p:attrName>ppt_y</p:attrName>
                                        </p:attrNameLst>
                                      </p:cBhvr>
                                      <p:tavLst>
                                        <p:tav tm="0">
                                          <p:val>
                                            <p:strVal val="1+#ppt_h/2"/>
                                          </p:val>
                                        </p:tav>
                                        <p:tav tm="100000">
                                          <p:val>
                                            <p:strVal val="#ppt_y"/>
                                          </p:val>
                                        </p:tav>
                                      </p:tavLst>
                                    </p:anim>
                                  </p:childTnLst>
                                </p:cTn>
                              </p:par>
                              <p:par>
                                <p:cTn id="34" presetID="2" presetClass="entr" presetSubtype="12" fill="hold" grpId="0" nodeType="withEffect">
                                  <p:stCondLst>
                                    <p:cond delay="0"/>
                                  </p:stCondLst>
                                  <p:iterate type="wd">
                                    <p:tmPct val="10000"/>
                                  </p:iterate>
                                  <p:childTnLst>
                                    <p:set>
                                      <p:cBhvr>
                                        <p:cTn id="35" dur="1" fill="hold">
                                          <p:stCondLst>
                                            <p:cond delay="0"/>
                                          </p:stCondLst>
                                        </p:cTn>
                                        <p:tgtEl>
                                          <p:spTgt spid="6">
                                            <p:txEl>
                                              <p:pRg st="2" end="2"/>
                                            </p:txEl>
                                          </p:spTgt>
                                        </p:tgtEl>
                                        <p:attrNameLst>
                                          <p:attrName>style.visibility</p:attrName>
                                        </p:attrNameLst>
                                      </p:cBhvr>
                                      <p:to>
                                        <p:strVal val="visible"/>
                                      </p:to>
                                    </p:set>
                                    <p:anim calcmode="lin" valueType="num">
                                      <p:cBhvr additive="base">
                                        <p:cTn id="36" dur="30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37" dur="3000" fill="hold"/>
                                        <p:tgtEl>
                                          <p:spTgt spid="6">
                                            <p:txEl>
                                              <p:pRg st="2" end="2"/>
                                            </p:txEl>
                                          </p:spTgt>
                                        </p:tgtEl>
                                        <p:attrNameLst>
                                          <p:attrName>ppt_y</p:attrName>
                                        </p:attrNameLst>
                                      </p:cBhvr>
                                      <p:tavLst>
                                        <p:tav tm="0">
                                          <p:val>
                                            <p:strVal val="1+#ppt_h/2"/>
                                          </p:val>
                                        </p:tav>
                                        <p:tav tm="100000">
                                          <p:val>
                                            <p:strVal val="#ppt_y"/>
                                          </p:val>
                                        </p:tav>
                                      </p:tavLst>
                                    </p:anim>
                                  </p:childTnLst>
                                </p:cTn>
                              </p:par>
                              <p:par>
                                <p:cTn id="38" presetID="2" presetClass="entr" presetSubtype="12" fill="hold" grpId="0" nodeType="withEffect">
                                  <p:stCondLst>
                                    <p:cond delay="0"/>
                                  </p:stCondLst>
                                  <p:iterate type="wd">
                                    <p:tmPct val="10000"/>
                                  </p:iterate>
                                  <p:childTnLst>
                                    <p:set>
                                      <p:cBhvr>
                                        <p:cTn id="39" dur="1" fill="hold">
                                          <p:stCondLst>
                                            <p:cond delay="0"/>
                                          </p:stCondLst>
                                        </p:cTn>
                                        <p:tgtEl>
                                          <p:spTgt spid="6">
                                            <p:txEl>
                                              <p:pRg st="3" end="3"/>
                                            </p:txEl>
                                          </p:spTgt>
                                        </p:tgtEl>
                                        <p:attrNameLst>
                                          <p:attrName>style.visibility</p:attrName>
                                        </p:attrNameLst>
                                      </p:cBhvr>
                                      <p:to>
                                        <p:strVal val="visible"/>
                                      </p:to>
                                    </p:set>
                                    <p:anim calcmode="lin" valueType="num">
                                      <p:cBhvr additive="base">
                                        <p:cTn id="40" dur="30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41" dur="3000" fill="hold"/>
                                        <p:tgtEl>
                                          <p:spTgt spid="6">
                                            <p:txEl>
                                              <p:pRg st="3" end="3"/>
                                            </p:txEl>
                                          </p:spTgt>
                                        </p:tgtEl>
                                        <p:attrNameLst>
                                          <p:attrName>ppt_y</p:attrName>
                                        </p:attrNameLst>
                                      </p:cBhvr>
                                      <p:tavLst>
                                        <p:tav tm="0">
                                          <p:val>
                                            <p:strVal val="1+#ppt_h/2"/>
                                          </p:val>
                                        </p:tav>
                                        <p:tav tm="100000">
                                          <p:val>
                                            <p:strVal val="#ppt_y"/>
                                          </p:val>
                                        </p:tav>
                                      </p:tavLst>
                                    </p:anim>
                                  </p:childTnLst>
                                </p:cTn>
                              </p:par>
                              <p:par>
                                <p:cTn id="42" presetID="2" presetClass="entr" presetSubtype="12" fill="hold" grpId="0" nodeType="withEffect">
                                  <p:stCondLst>
                                    <p:cond delay="0"/>
                                  </p:stCondLst>
                                  <p:iterate type="wd">
                                    <p:tmPct val="10000"/>
                                  </p:iterate>
                                  <p:childTnLst>
                                    <p:set>
                                      <p:cBhvr>
                                        <p:cTn id="43" dur="1" fill="hold">
                                          <p:stCondLst>
                                            <p:cond delay="0"/>
                                          </p:stCondLst>
                                        </p:cTn>
                                        <p:tgtEl>
                                          <p:spTgt spid="6">
                                            <p:txEl>
                                              <p:pRg st="4" end="4"/>
                                            </p:txEl>
                                          </p:spTgt>
                                        </p:tgtEl>
                                        <p:attrNameLst>
                                          <p:attrName>style.visibility</p:attrName>
                                        </p:attrNameLst>
                                      </p:cBhvr>
                                      <p:to>
                                        <p:strVal val="visible"/>
                                      </p:to>
                                    </p:set>
                                    <p:anim calcmode="lin" valueType="num">
                                      <p:cBhvr additive="base">
                                        <p:cTn id="44" dur="30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45" dur="3000" fill="hold"/>
                                        <p:tgtEl>
                                          <p:spTgt spid="6">
                                            <p:txEl>
                                              <p:pRg st="4" end="4"/>
                                            </p:txEl>
                                          </p:spTgt>
                                        </p:tgtEl>
                                        <p:attrNameLst>
                                          <p:attrName>ppt_y</p:attrName>
                                        </p:attrNameLst>
                                      </p:cBhvr>
                                      <p:tavLst>
                                        <p:tav tm="0">
                                          <p:val>
                                            <p:strVal val="1+#ppt_h/2"/>
                                          </p:val>
                                        </p:tav>
                                        <p:tav tm="100000">
                                          <p:val>
                                            <p:strVal val="#ppt_y"/>
                                          </p:val>
                                        </p:tav>
                                      </p:tavLst>
                                    </p:anim>
                                  </p:childTnLst>
                                </p:cTn>
                              </p:par>
                              <p:par>
                                <p:cTn id="46" presetID="2" presetClass="entr" presetSubtype="12" fill="hold" grpId="0" nodeType="withEffect">
                                  <p:stCondLst>
                                    <p:cond delay="0"/>
                                  </p:stCondLst>
                                  <p:iterate type="wd">
                                    <p:tmPct val="10000"/>
                                  </p:iterate>
                                  <p:childTnLst>
                                    <p:set>
                                      <p:cBhvr>
                                        <p:cTn id="47" dur="1" fill="hold">
                                          <p:stCondLst>
                                            <p:cond delay="0"/>
                                          </p:stCondLst>
                                        </p:cTn>
                                        <p:tgtEl>
                                          <p:spTgt spid="6">
                                            <p:txEl>
                                              <p:pRg st="5" end="5"/>
                                            </p:txEl>
                                          </p:spTgt>
                                        </p:tgtEl>
                                        <p:attrNameLst>
                                          <p:attrName>style.visibility</p:attrName>
                                        </p:attrNameLst>
                                      </p:cBhvr>
                                      <p:to>
                                        <p:strVal val="visible"/>
                                      </p:to>
                                    </p:set>
                                    <p:anim calcmode="lin" valueType="num">
                                      <p:cBhvr additive="base">
                                        <p:cTn id="48" dur="30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49" dur="3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1000"/>
                                        <p:tgtEl>
                                          <p:spTgt spid="4"/>
                                        </p:tgtEl>
                                      </p:cBhvr>
                                    </p:animEffect>
                                    <p:anim calcmode="lin" valueType="num">
                                      <p:cBhvr>
                                        <p:cTn id="55" dur="1000" fill="hold"/>
                                        <p:tgtEl>
                                          <p:spTgt spid="4"/>
                                        </p:tgtEl>
                                        <p:attrNameLst>
                                          <p:attrName>ppt_x</p:attrName>
                                        </p:attrNameLst>
                                      </p:cBhvr>
                                      <p:tavLst>
                                        <p:tav tm="0">
                                          <p:val>
                                            <p:strVal val="#ppt_x"/>
                                          </p:val>
                                        </p:tav>
                                        <p:tav tm="100000">
                                          <p:val>
                                            <p:strVal val="#ppt_x"/>
                                          </p:val>
                                        </p:tav>
                                      </p:tavLst>
                                    </p:anim>
                                    <p:anim calcmode="lin" valueType="num">
                                      <p:cBhvr>
                                        <p:cTn id="5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wipe(down)">
                                      <p:cBhvr>
                                        <p:cTn id="6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19" grpId="1" build="p"/>
      <p:bldP spid="6" grpId="0" build="allAtOnce" animBg="1"/>
      <p:bldP spid="2" grpId="0"/>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6972" y="148251"/>
            <a:ext cx="8230058" cy="903339"/>
          </a:xfrm>
          <a:gradFill>
            <a:gsLst>
              <a:gs pos="0">
                <a:srgbClr val="5E9EFF"/>
              </a:gs>
              <a:gs pos="39999">
                <a:srgbClr val="85C2FF"/>
              </a:gs>
              <a:gs pos="70000">
                <a:srgbClr val="C4D6EB"/>
              </a:gs>
              <a:gs pos="100000">
                <a:srgbClr val="FFEBFA"/>
              </a:gs>
            </a:gsLst>
            <a:lin ang="5400000" scaled="0"/>
          </a:gradFill>
          <a:effectLst>
            <a:softEdge rad="63500"/>
          </a:effectLst>
        </p:spPr>
        <p:txBody>
          <a:bodyPr>
            <a:normAutofit/>
          </a:bodyPr>
          <a:lstStyle/>
          <a:p>
            <a:pPr algn="ctr"/>
            <a:r>
              <a:rPr lang="en-US" sz="3200" dirty="0">
                <a:latin typeface="Times New Roman" pitchFamily="18" charset="0"/>
              </a:rPr>
              <a:t>John 1:1-18 </a:t>
            </a:r>
            <a:r>
              <a:rPr lang="en-US" sz="1923" dirty="0">
                <a:latin typeface="Times New Roman" pitchFamily="18" charset="0"/>
              </a:rPr>
              <a:t>(cont’d)</a:t>
            </a:r>
          </a:p>
        </p:txBody>
      </p:sp>
      <p:pic>
        <p:nvPicPr>
          <p:cNvPr id="2" name="Picture 2">
            <a:extLst>
              <a:ext uri="{FF2B5EF4-FFF2-40B4-BE49-F238E27FC236}">
                <a16:creationId xmlns:a16="http://schemas.microsoft.com/office/drawing/2014/main" id="{C4DC4036-3F8F-7782-32EA-79C35B93E7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1564" y="1377554"/>
            <a:ext cx="6300872" cy="5332197"/>
          </a:xfrm>
          <a:prstGeom prst="rect">
            <a:avLst/>
          </a:prstGeom>
          <a:blipFill dpi="0" rotWithShape="1">
            <a:blip r:embed="rId4">
              <a:alphaModFix amt="0"/>
            </a:blip>
            <a:srcRect/>
            <a:tile tx="0" ty="0" sx="100000" sy="100000" flip="none" algn="tl"/>
          </a:blipFill>
        </p:spPr>
      </p:pic>
      <p:sp>
        <p:nvSpPr>
          <p:cNvPr id="3" name="TextBox 2">
            <a:extLst>
              <a:ext uri="{FF2B5EF4-FFF2-40B4-BE49-F238E27FC236}">
                <a16:creationId xmlns:a16="http://schemas.microsoft.com/office/drawing/2014/main" id="{B0D2DFC2-4854-7E6A-E958-2845DA67618E}"/>
              </a:ext>
            </a:extLst>
          </p:cNvPr>
          <p:cNvSpPr txBox="1"/>
          <p:nvPr/>
        </p:nvSpPr>
        <p:spPr>
          <a:xfrm>
            <a:off x="1641361" y="1051589"/>
            <a:ext cx="5421682" cy="358688"/>
          </a:xfrm>
          <a:prstGeom prst="rect">
            <a:avLst/>
          </a:prstGeom>
          <a:noFill/>
        </p:spPr>
        <p:txBody>
          <a:bodyPr wrap="square" rtlCol="0">
            <a:spAutoFit/>
          </a:bodyPr>
          <a:lstStyle/>
          <a:p>
            <a:pPr algn="ctr" defTabSz="879196" fontAlgn="base">
              <a:spcBef>
                <a:spcPct val="0"/>
              </a:spcBef>
              <a:spcAft>
                <a:spcPct val="0"/>
              </a:spcAft>
            </a:pPr>
            <a:r>
              <a:rPr lang="en-US" sz="1731" dirty="0">
                <a:solidFill>
                  <a:srgbClr val="C00000"/>
                </a:solidFill>
                <a:latin typeface="Arial" charset="0"/>
              </a:rPr>
              <a:t>The concept of interpenetration</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anim calcmode="lin" valueType="num">
                                      <p:cBhvr>
                                        <p:cTn id="8" dur="2000" fill="hold"/>
                                        <p:tgtEl>
                                          <p:spTgt spid="33794"/>
                                        </p:tgtEl>
                                        <p:attrNameLst>
                                          <p:attrName>ppt_w</p:attrName>
                                        </p:attrNameLst>
                                      </p:cBhvr>
                                      <p:tavLst>
                                        <p:tav tm="0" fmla="#ppt_w*sin(2.5*pi*$)">
                                          <p:val>
                                            <p:fltVal val="0"/>
                                          </p:val>
                                        </p:tav>
                                        <p:tav tm="100000">
                                          <p:val>
                                            <p:fltVal val="1"/>
                                          </p:val>
                                        </p:tav>
                                      </p:tavLst>
                                    </p:anim>
                                    <p:anim calcmode="lin" valueType="num">
                                      <p:cBhvr>
                                        <p:cTn id="9" dur="2000" fill="hold"/>
                                        <p:tgtEl>
                                          <p:spTgt spid="3379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1250" fill="hold"/>
                                        <p:tgtEl>
                                          <p:spTgt spid="2"/>
                                        </p:tgtEl>
                                        <p:attrNameLst>
                                          <p:attrName>ppt_x</p:attrName>
                                        </p:attrNameLst>
                                      </p:cBhvr>
                                      <p:tavLst>
                                        <p:tav tm="0">
                                          <p:val>
                                            <p:strVal val="#ppt_x"/>
                                          </p:val>
                                        </p:tav>
                                        <p:tav tm="100000">
                                          <p:val>
                                            <p:strVal val="#ppt_x"/>
                                          </p:val>
                                        </p:tav>
                                      </p:tavLst>
                                    </p:anim>
                                    <p:anim calcmode="lin" valueType="num">
                                      <p:cBhvr additive="base">
                                        <p:cTn id="21" dur="125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1643" y="-190"/>
            <a:ext cx="8230058" cy="381022"/>
          </a:xfrm>
        </p:spPr>
        <p:txBody>
          <a:bodyPr>
            <a:normAutofit fontScale="90000"/>
          </a:bodyPr>
          <a:lstStyle/>
          <a:p>
            <a:r>
              <a:rPr lang="en-US" sz="2400" dirty="0"/>
              <a:t>Exposition of John 1:1-18</a:t>
            </a:r>
          </a:p>
        </p:txBody>
      </p:sp>
      <p:sp>
        <p:nvSpPr>
          <p:cNvPr id="34819" name="Rectangle 3"/>
          <p:cNvSpPr>
            <a:spLocks noGrp="1" noChangeArrowheads="1"/>
          </p:cNvSpPr>
          <p:nvPr>
            <p:ph idx="1"/>
          </p:nvPr>
        </p:nvSpPr>
        <p:spPr>
          <a:xfrm>
            <a:off x="1055233" y="498362"/>
            <a:ext cx="7708000" cy="1311298"/>
          </a:xfrm>
        </p:spPr>
        <p:txBody>
          <a:bodyPr>
            <a:noAutofit/>
          </a:bodyPr>
          <a:lstStyle/>
          <a:p>
            <a:pPr>
              <a:lnSpc>
                <a:spcPct val="110000"/>
              </a:lnSpc>
              <a:buFontTx/>
              <a:buNone/>
            </a:pPr>
            <a:r>
              <a:rPr lang="en-US" sz="1731" i="1" dirty="0"/>
              <a:t>In the beginning was the Word, and the Word was </a:t>
            </a:r>
            <a:r>
              <a:rPr lang="en-US" sz="1731" b="1" i="1" u="sng" dirty="0"/>
              <a:t>with</a:t>
            </a:r>
            <a:r>
              <a:rPr lang="en-US" sz="1731" i="1" dirty="0"/>
              <a:t> God, and the Word was God. He was in the beginning with God. All things were made through Him, and without Him nothing was made that was made. In Him was life, and the life was the light of men. And the light shines in the darkness, and the darkness did not comprehend it. " (NKJB)</a:t>
            </a:r>
          </a:p>
          <a:p>
            <a:pPr>
              <a:lnSpc>
                <a:spcPct val="110000"/>
              </a:lnSpc>
              <a:buFontTx/>
              <a:buNone/>
            </a:pPr>
            <a:endParaRPr lang="en-US" sz="1800" dirty="0"/>
          </a:p>
          <a:p>
            <a:pPr>
              <a:lnSpc>
                <a:spcPct val="80000"/>
              </a:lnSpc>
              <a:buFontTx/>
              <a:buNone/>
            </a:pPr>
            <a:endParaRPr lang="en-US" sz="1800" i="1" dirty="0"/>
          </a:p>
          <a:p>
            <a:pPr>
              <a:lnSpc>
                <a:spcPct val="80000"/>
              </a:lnSpc>
              <a:buFontTx/>
              <a:buNone/>
            </a:pPr>
            <a:endParaRPr lang="en-US" sz="1600" dirty="0"/>
          </a:p>
        </p:txBody>
      </p:sp>
      <p:sp>
        <p:nvSpPr>
          <p:cNvPr id="6" name="TextBox 5"/>
          <p:cNvSpPr txBox="1"/>
          <p:nvPr/>
        </p:nvSpPr>
        <p:spPr>
          <a:xfrm>
            <a:off x="533177" y="2264010"/>
            <a:ext cx="8077649" cy="446196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marL="769296" lvl="1" indent="-329698" defTabSz="879196" fontAlgn="base">
              <a:spcBef>
                <a:spcPct val="0"/>
              </a:spcBef>
              <a:spcAft>
                <a:spcPct val="0"/>
              </a:spcAft>
              <a:buFont typeface="+mj-lt"/>
              <a:buAutoNum type="alphaUcPeriod" startAt="2"/>
            </a:pPr>
            <a:r>
              <a:rPr lang="en-US" sz="3077" dirty="0">
                <a:solidFill>
                  <a:prstClr val="black"/>
                </a:solidFill>
                <a:latin typeface="Tw Cen MT" panose="020B0602020104020603"/>
              </a:rPr>
              <a:t>Distinctiveness: "and the Word was with God"</a:t>
            </a:r>
          </a:p>
          <a:p>
            <a:pPr marL="1425640" lvl="2" indent="-435019" defTabSz="879196" fontAlgn="base">
              <a:spcBef>
                <a:spcPct val="0"/>
              </a:spcBef>
              <a:spcAft>
                <a:spcPct val="0"/>
              </a:spcAft>
              <a:buFont typeface="+mj-lt"/>
              <a:buAutoNum type="arabicParenR"/>
            </a:pPr>
            <a:r>
              <a:rPr lang="en-US" sz="3077" dirty="0">
                <a:solidFill>
                  <a:prstClr val="black"/>
                </a:solidFill>
                <a:latin typeface="Tw Cen MT" panose="020B0602020104020603"/>
              </a:rPr>
              <a:t>“</a:t>
            </a:r>
            <a:r>
              <a:rPr lang="en-US" sz="3077" i="1" dirty="0">
                <a:solidFill>
                  <a:prstClr val="black"/>
                </a:solidFill>
                <a:latin typeface="Tw Cen MT" panose="020B0602020104020603"/>
              </a:rPr>
              <a:t>with</a:t>
            </a:r>
            <a:r>
              <a:rPr lang="en-US" sz="3077" dirty="0">
                <a:solidFill>
                  <a:prstClr val="black"/>
                </a:solidFill>
                <a:latin typeface="Tw Cen MT" panose="020B0602020104020603"/>
              </a:rPr>
              <a:t>”— “</a:t>
            </a:r>
            <a:r>
              <a:rPr lang="en-US" sz="3077" i="1" dirty="0">
                <a:solidFill>
                  <a:prstClr val="black"/>
                </a:solidFill>
                <a:latin typeface="Tw Cen MT" panose="020B0602020104020603"/>
              </a:rPr>
              <a:t>pros</a:t>
            </a:r>
            <a:r>
              <a:rPr lang="en-US" sz="3077" dirty="0">
                <a:solidFill>
                  <a:prstClr val="black"/>
                </a:solidFill>
                <a:latin typeface="Tw Cen MT" panose="020B0602020104020603"/>
              </a:rPr>
              <a:t>” is a preposition that indicates equality but with distinction.</a:t>
            </a:r>
          </a:p>
          <a:p>
            <a:pPr marL="1425640" lvl="2" indent="-435019" defTabSz="879196" fontAlgn="base">
              <a:spcBef>
                <a:spcPct val="0"/>
              </a:spcBef>
              <a:spcAft>
                <a:spcPct val="0"/>
              </a:spcAft>
              <a:buFont typeface="+mj-lt"/>
              <a:buAutoNum type="arabicParenR"/>
            </a:pPr>
            <a:r>
              <a:rPr lang="en-US" sz="3077" dirty="0">
                <a:solidFill>
                  <a:prstClr val="black"/>
                </a:solidFill>
                <a:latin typeface="Tw Cen MT" panose="020B0602020104020603"/>
              </a:rPr>
              <a:t>With the accusative the literal idea is “</a:t>
            </a:r>
            <a:r>
              <a:rPr lang="en-US" sz="3077" i="1" dirty="0">
                <a:solidFill>
                  <a:prstClr val="black"/>
                </a:solidFill>
                <a:latin typeface="Tw Cen MT" panose="020B0602020104020603"/>
              </a:rPr>
              <a:t>face to face with God</a:t>
            </a:r>
            <a:r>
              <a:rPr lang="en-US" sz="3077" dirty="0">
                <a:solidFill>
                  <a:prstClr val="black"/>
                </a:solidFill>
                <a:latin typeface="Tw Cen MT" panose="020B0602020104020603"/>
              </a:rPr>
              <a:t>.”</a:t>
            </a:r>
          </a:p>
          <a:p>
            <a:pPr marL="2143039" lvl="3" indent="-384648" defTabSz="879196" fontAlgn="base">
              <a:spcBef>
                <a:spcPct val="0"/>
              </a:spcBef>
              <a:spcAft>
                <a:spcPct val="0"/>
              </a:spcAft>
              <a:buFont typeface="+mj-lt"/>
              <a:buAutoNum type="alphaLcPeriod"/>
            </a:pPr>
            <a:r>
              <a:rPr lang="en-US" sz="3077" dirty="0">
                <a:solidFill>
                  <a:prstClr val="black"/>
                </a:solidFill>
                <a:latin typeface="Tw Cen MT" panose="020B0602020104020603"/>
              </a:rPr>
              <a:t>Robertson: Word Pictures, i.e., 1 Corinthians 13:12 “</a:t>
            </a:r>
            <a:r>
              <a:rPr lang="en-US" sz="3077" i="1" dirty="0">
                <a:solidFill>
                  <a:prstClr val="black"/>
                </a:solidFill>
                <a:latin typeface="Tw Cen MT" panose="020B0602020104020603"/>
              </a:rPr>
              <a:t>prosopon</a:t>
            </a:r>
            <a:br>
              <a:rPr lang="en-US" sz="3077" i="1" dirty="0">
                <a:solidFill>
                  <a:prstClr val="black"/>
                </a:solidFill>
                <a:latin typeface="Tw Cen MT" panose="020B0602020104020603"/>
              </a:rPr>
            </a:br>
            <a:r>
              <a:rPr lang="en-US" sz="3077" i="1" dirty="0">
                <a:solidFill>
                  <a:prstClr val="black"/>
                </a:solidFill>
                <a:latin typeface="Tw Cen MT" panose="020B0602020104020603"/>
              </a:rPr>
              <a:t>pros prosopon</a:t>
            </a:r>
            <a:r>
              <a:rPr lang="en-US" sz="3077" dirty="0">
                <a:solidFill>
                  <a:prstClr val="black"/>
                </a:solidFill>
                <a:latin typeface="Tw Cen MT" panose="020B0602020104020603"/>
              </a:rPr>
              <a:t>” (“</a:t>
            </a:r>
            <a:r>
              <a:rPr lang="en-US" sz="3077" i="1" dirty="0">
                <a:solidFill>
                  <a:prstClr val="black"/>
                </a:solidFill>
                <a:latin typeface="Tw Cen MT" panose="020B0602020104020603"/>
              </a:rPr>
              <a:t>face to face</a:t>
            </a:r>
            <a:r>
              <a:rPr lang="en-US" sz="3077" dirty="0">
                <a:solidFill>
                  <a:prstClr val="black"/>
                </a:solidFill>
                <a:latin typeface="Tw Cen MT" panose="020B0602020104020603"/>
              </a:rPr>
              <a:t>”)</a:t>
            </a:r>
          </a:p>
          <a:p>
            <a:pPr marL="2143039" lvl="3" indent="-384648" defTabSz="879196" fontAlgn="base">
              <a:spcBef>
                <a:spcPct val="0"/>
              </a:spcBef>
              <a:spcAft>
                <a:spcPct val="0"/>
              </a:spcAft>
              <a:buFont typeface="+mj-lt"/>
              <a:buAutoNum type="alphaLcPeriod"/>
            </a:pPr>
            <a:r>
              <a:rPr lang="en-US" sz="3077" dirty="0">
                <a:solidFill>
                  <a:prstClr val="black"/>
                </a:solidFill>
                <a:latin typeface="Tw Cen MT" panose="020B0602020104020603"/>
              </a:rPr>
              <a:t>Disallows any type of Modalism.</a:t>
            </a:r>
          </a:p>
          <a:p>
            <a:pPr marL="444177" lvl="1" defTabSz="879196" fontAlgn="base">
              <a:spcBef>
                <a:spcPct val="0"/>
              </a:spcBef>
              <a:spcAft>
                <a:spcPct val="0"/>
              </a:spcAft>
            </a:pPr>
            <a:endParaRPr lang="en-US" sz="2692" i="1" dirty="0">
              <a:solidFill>
                <a:prstClr val="black"/>
              </a:solidFill>
              <a:latin typeface="Tw Cen MT" panose="020B0602020104020603"/>
            </a:endParaRPr>
          </a:p>
          <a:p>
            <a:pPr defTabSz="879196" fontAlgn="base">
              <a:spcBef>
                <a:spcPct val="0"/>
              </a:spcBef>
              <a:spcAft>
                <a:spcPct val="0"/>
              </a:spcAft>
            </a:pPr>
            <a:endParaRPr lang="en-US" sz="1731" dirty="0">
              <a:solidFill>
                <a:prstClr val="black"/>
              </a:solidFill>
              <a:latin typeface="Tw Cen MT" panose="020B0602020104020603"/>
            </a:endParaRPr>
          </a:p>
        </p:txBody>
      </p:sp>
      <p:sp>
        <p:nvSpPr>
          <p:cNvPr id="2" name="TextBox 1">
            <a:extLst>
              <a:ext uri="{FF2B5EF4-FFF2-40B4-BE49-F238E27FC236}">
                <a16:creationId xmlns:a16="http://schemas.microsoft.com/office/drawing/2014/main" id="{4021AB2A-DD62-DA0D-CDD4-ABFB97E65620}"/>
              </a:ext>
            </a:extLst>
          </p:cNvPr>
          <p:cNvSpPr txBox="1"/>
          <p:nvPr/>
        </p:nvSpPr>
        <p:spPr>
          <a:xfrm>
            <a:off x="609381" y="1839313"/>
            <a:ext cx="7925241" cy="396541"/>
          </a:xfrm>
          <a:prstGeom prst="rect">
            <a:avLst/>
          </a:prstGeom>
          <a:noFill/>
        </p:spPr>
        <p:txBody>
          <a:bodyPr wrap="square" rtlCol="0">
            <a:spAutoFit/>
          </a:bodyPr>
          <a:lstStyle/>
          <a:p>
            <a:pPr algn="ctr" defTabSz="879196" fontAlgn="base">
              <a:spcBef>
                <a:spcPct val="0"/>
              </a:spcBef>
              <a:spcAft>
                <a:spcPct val="0"/>
              </a:spcAft>
            </a:pPr>
            <a:r>
              <a:rPr lang="el-GR" sz="2000" dirty="0">
                <a:solidFill>
                  <a:srgbClr val="01103A"/>
                </a:solidFill>
                <a:highlight>
                  <a:srgbClr val="FFFF00"/>
                </a:highlight>
                <a:latin typeface="blbGentium"/>
              </a:rPr>
              <a:t>ἐν ἀρχῇ ἦν ὁ λόγος καὶ ὁ λόγος ἦν πρὸς τὸν θεόν καὶ θεὸς ἦν ὁ λόγος</a:t>
            </a:r>
            <a:endParaRPr lang="en-US" sz="2000" dirty="0">
              <a:solidFill>
                <a:prstClr val="black"/>
              </a:solidFill>
              <a:highlight>
                <a:srgbClr val="FFFF00"/>
              </a:highlight>
              <a:latin typeface="Arial" charset="0"/>
            </a:endParaRPr>
          </a:p>
        </p:txBody>
      </p:sp>
    </p:spTree>
    <p:extLst>
      <p:ext uri="{BB962C8B-B14F-4D97-AF65-F5344CB8AC3E}">
        <p14:creationId xmlns:p14="http://schemas.microsoft.com/office/powerpoint/2010/main" val="421739508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34819">
                                            <p:txEl>
                                              <p:pRg st="0" end="0"/>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iterate type="wd">
                                    <p:tmPct val="10000"/>
                                  </p:iterate>
                                  <p:childTnLst>
                                    <p:set>
                                      <p:cBhvr>
                                        <p:cTn id="34" dur="1" fill="hold">
                                          <p:stCondLst>
                                            <p:cond delay="0"/>
                                          </p:stCondLst>
                                        </p:cTn>
                                        <p:tgtEl>
                                          <p:spTgt spid="6">
                                            <p:bg/>
                                          </p:spTgt>
                                        </p:tgtEl>
                                        <p:attrNameLst>
                                          <p:attrName>style.visibility</p:attrName>
                                        </p:attrNameLst>
                                      </p:cBhvr>
                                      <p:to>
                                        <p:strVal val="visible"/>
                                      </p:to>
                                    </p:set>
                                    <p:anim calcmode="lin" valueType="num">
                                      <p:cBhvr additive="base">
                                        <p:cTn id="35" dur="3000" fill="hold"/>
                                        <p:tgtEl>
                                          <p:spTgt spid="6">
                                            <p:bg/>
                                          </p:spTgt>
                                        </p:tgtEl>
                                        <p:attrNameLst>
                                          <p:attrName>ppt_x</p:attrName>
                                        </p:attrNameLst>
                                      </p:cBhvr>
                                      <p:tavLst>
                                        <p:tav tm="0">
                                          <p:val>
                                            <p:strVal val="0-#ppt_w/2"/>
                                          </p:val>
                                        </p:tav>
                                        <p:tav tm="100000">
                                          <p:val>
                                            <p:strVal val="#ppt_x"/>
                                          </p:val>
                                        </p:tav>
                                      </p:tavLst>
                                    </p:anim>
                                    <p:anim calcmode="lin" valueType="num">
                                      <p:cBhvr additive="base">
                                        <p:cTn id="36" dur="3000" fill="hold"/>
                                        <p:tgtEl>
                                          <p:spTgt spid="6">
                                            <p:bg/>
                                          </p:spTgt>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iterate type="wd">
                                    <p:tmPct val="10000"/>
                                  </p:iterate>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3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40" dur="3000" fill="hold"/>
                                        <p:tgtEl>
                                          <p:spTgt spid="6">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12" fill="hold" grpId="0" nodeType="withEffect">
                                  <p:stCondLst>
                                    <p:cond delay="0"/>
                                  </p:stCondLst>
                                  <p:iterate type="wd">
                                    <p:tmPct val="10000"/>
                                  </p:iterate>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3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44" dur="3000" fill="hold"/>
                                        <p:tgtEl>
                                          <p:spTgt spid="6">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12" fill="hold" grpId="0" nodeType="withEffect">
                                  <p:stCondLst>
                                    <p:cond delay="0"/>
                                  </p:stCondLst>
                                  <p:iterate type="wd">
                                    <p:tmPct val="10000"/>
                                  </p:iterate>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30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48" dur="3000" fill="hold"/>
                                        <p:tgtEl>
                                          <p:spTgt spid="6">
                                            <p:txEl>
                                              <p:pRg st="2" end="2"/>
                                            </p:txEl>
                                          </p:spTgt>
                                        </p:tgtEl>
                                        <p:attrNameLst>
                                          <p:attrName>ppt_y</p:attrName>
                                        </p:attrNameLst>
                                      </p:cBhvr>
                                      <p:tavLst>
                                        <p:tav tm="0">
                                          <p:val>
                                            <p:strVal val="1+#ppt_h/2"/>
                                          </p:val>
                                        </p:tav>
                                        <p:tav tm="100000">
                                          <p:val>
                                            <p:strVal val="#ppt_y"/>
                                          </p:val>
                                        </p:tav>
                                      </p:tavLst>
                                    </p:anim>
                                  </p:childTnLst>
                                </p:cTn>
                              </p:par>
                              <p:par>
                                <p:cTn id="49" presetID="2" presetClass="entr" presetSubtype="12" fill="hold" grpId="0" nodeType="withEffect">
                                  <p:stCondLst>
                                    <p:cond delay="0"/>
                                  </p:stCondLst>
                                  <p:iterate type="wd">
                                    <p:tmPct val="10000"/>
                                  </p:iterate>
                                  <p:childTnLst>
                                    <p:set>
                                      <p:cBhvr>
                                        <p:cTn id="50" dur="1" fill="hold">
                                          <p:stCondLst>
                                            <p:cond delay="0"/>
                                          </p:stCondLst>
                                        </p:cTn>
                                        <p:tgtEl>
                                          <p:spTgt spid="6">
                                            <p:txEl>
                                              <p:pRg st="3" end="3"/>
                                            </p:txEl>
                                          </p:spTgt>
                                        </p:tgtEl>
                                        <p:attrNameLst>
                                          <p:attrName>style.visibility</p:attrName>
                                        </p:attrNameLst>
                                      </p:cBhvr>
                                      <p:to>
                                        <p:strVal val="visible"/>
                                      </p:to>
                                    </p:set>
                                    <p:anim calcmode="lin" valueType="num">
                                      <p:cBhvr additive="base">
                                        <p:cTn id="51" dur="30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52" dur="3000" fill="hold"/>
                                        <p:tgtEl>
                                          <p:spTgt spid="6">
                                            <p:txEl>
                                              <p:pRg st="3" end="3"/>
                                            </p:txEl>
                                          </p:spTgt>
                                        </p:tgtEl>
                                        <p:attrNameLst>
                                          <p:attrName>ppt_y</p:attrName>
                                        </p:attrNameLst>
                                      </p:cBhvr>
                                      <p:tavLst>
                                        <p:tav tm="0">
                                          <p:val>
                                            <p:strVal val="1+#ppt_h/2"/>
                                          </p:val>
                                        </p:tav>
                                        <p:tav tm="100000">
                                          <p:val>
                                            <p:strVal val="#ppt_y"/>
                                          </p:val>
                                        </p:tav>
                                      </p:tavLst>
                                    </p:anim>
                                  </p:childTnLst>
                                </p:cTn>
                              </p:par>
                              <p:par>
                                <p:cTn id="53" presetID="2" presetClass="entr" presetSubtype="12" fill="hold" grpId="0" nodeType="withEffect">
                                  <p:stCondLst>
                                    <p:cond delay="0"/>
                                  </p:stCondLst>
                                  <p:iterate type="wd">
                                    <p:tmPct val="10000"/>
                                  </p:iterate>
                                  <p:childTnLst>
                                    <p:set>
                                      <p:cBhvr>
                                        <p:cTn id="54" dur="1" fill="hold">
                                          <p:stCondLst>
                                            <p:cond delay="0"/>
                                          </p:stCondLst>
                                        </p:cTn>
                                        <p:tgtEl>
                                          <p:spTgt spid="6">
                                            <p:txEl>
                                              <p:pRg st="4" end="4"/>
                                            </p:txEl>
                                          </p:spTgt>
                                        </p:tgtEl>
                                        <p:attrNameLst>
                                          <p:attrName>style.visibility</p:attrName>
                                        </p:attrNameLst>
                                      </p:cBhvr>
                                      <p:to>
                                        <p:strVal val="visible"/>
                                      </p:to>
                                    </p:set>
                                    <p:anim calcmode="lin" valueType="num">
                                      <p:cBhvr additive="base">
                                        <p:cTn id="55" dur="30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56" dur="3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19" grpId="1" build="p"/>
      <p:bldP spid="6" grpId="0" build="allAtOnce"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1643" y="-190"/>
            <a:ext cx="8230058" cy="381022"/>
          </a:xfrm>
        </p:spPr>
        <p:txBody>
          <a:bodyPr>
            <a:normAutofit fontScale="90000"/>
          </a:bodyPr>
          <a:lstStyle/>
          <a:p>
            <a:r>
              <a:rPr lang="en-US" sz="2400" dirty="0"/>
              <a:t>Exposition of John 1:1-18</a:t>
            </a:r>
          </a:p>
        </p:txBody>
      </p:sp>
      <p:sp>
        <p:nvSpPr>
          <p:cNvPr id="34819" name="Rectangle 3"/>
          <p:cNvSpPr>
            <a:spLocks noGrp="1" noChangeArrowheads="1"/>
          </p:cNvSpPr>
          <p:nvPr>
            <p:ph idx="1"/>
          </p:nvPr>
        </p:nvSpPr>
        <p:spPr>
          <a:xfrm>
            <a:off x="1055233" y="498362"/>
            <a:ext cx="7708000" cy="1311298"/>
          </a:xfrm>
        </p:spPr>
        <p:txBody>
          <a:bodyPr>
            <a:noAutofit/>
          </a:bodyPr>
          <a:lstStyle/>
          <a:p>
            <a:pPr>
              <a:lnSpc>
                <a:spcPct val="110000"/>
              </a:lnSpc>
              <a:buFontTx/>
              <a:buNone/>
            </a:pPr>
            <a:r>
              <a:rPr lang="en-US" sz="1731" i="1" dirty="0"/>
              <a:t>In the beginning was the Word, and the Word was with God, and the Word was God. He was in the beginning with God. All things were made through Him, and without Him nothing was made that was made. In Him was life, and the life was the light of men. And the light shines in the darkness, and the darkness did not comprehend it. " (NKJB)</a:t>
            </a:r>
          </a:p>
          <a:p>
            <a:pPr>
              <a:lnSpc>
                <a:spcPct val="110000"/>
              </a:lnSpc>
              <a:buFontTx/>
              <a:buNone/>
            </a:pPr>
            <a:endParaRPr lang="en-US" sz="1800" dirty="0"/>
          </a:p>
          <a:p>
            <a:pPr>
              <a:lnSpc>
                <a:spcPct val="80000"/>
              </a:lnSpc>
              <a:buFontTx/>
              <a:buNone/>
            </a:pPr>
            <a:endParaRPr lang="en-US" sz="1800" i="1" dirty="0"/>
          </a:p>
          <a:p>
            <a:pPr>
              <a:lnSpc>
                <a:spcPct val="80000"/>
              </a:lnSpc>
              <a:buFontTx/>
              <a:buNone/>
            </a:pPr>
            <a:endParaRPr lang="en-US" sz="1600" dirty="0"/>
          </a:p>
        </p:txBody>
      </p:sp>
      <p:sp>
        <p:nvSpPr>
          <p:cNvPr id="6" name="TextBox 5"/>
          <p:cNvSpPr txBox="1"/>
          <p:nvPr/>
        </p:nvSpPr>
        <p:spPr>
          <a:xfrm>
            <a:off x="102776" y="2166526"/>
            <a:ext cx="8938448" cy="4593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marL="717399" lvl="1" indent="-273223" defTabSz="879196" fontAlgn="base">
              <a:spcBef>
                <a:spcPct val="0"/>
              </a:spcBef>
              <a:spcAft>
                <a:spcPct val="0"/>
              </a:spcAft>
              <a:buFont typeface="+mj-lt"/>
              <a:buAutoNum type="alphaUcPeriod" startAt="3"/>
            </a:pPr>
            <a:r>
              <a:rPr lang="en-US" sz="2500" dirty="0">
                <a:solidFill>
                  <a:prstClr val="black"/>
                </a:solidFill>
                <a:latin typeface="Tw Cen MT" panose="020B0602020104020603"/>
              </a:rPr>
              <a:t>Deity: “and the Word was God"— "</a:t>
            </a:r>
            <a:r>
              <a:rPr lang="en-US" sz="2500" i="1" dirty="0" err="1">
                <a:solidFill>
                  <a:prstClr val="black"/>
                </a:solidFill>
                <a:latin typeface="Tw Cen MT" panose="020B0602020104020603"/>
              </a:rPr>
              <a:t>theos</a:t>
            </a:r>
            <a:r>
              <a:rPr lang="en-US" sz="2500" i="1" dirty="0">
                <a:solidFill>
                  <a:prstClr val="black"/>
                </a:solidFill>
                <a:latin typeface="Tw Cen MT" panose="020B0602020104020603"/>
              </a:rPr>
              <a:t> en ho logos </a:t>
            </a:r>
            <a:r>
              <a:rPr lang="en-US" sz="2500" dirty="0">
                <a:solidFill>
                  <a:prstClr val="black"/>
                </a:solidFill>
                <a:latin typeface="Tw Cen MT" panose="020B0602020104020603"/>
              </a:rPr>
              <a:t>“</a:t>
            </a:r>
          </a:p>
          <a:p>
            <a:pPr marL="1323373" lvl="2" indent="-332751" defTabSz="879196" fontAlgn="base">
              <a:spcBef>
                <a:spcPct val="0"/>
              </a:spcBef>
              <a:spcAft>
                <a:spcPct val="0"/>
              </a:spcAft>
              <a:buFont typeface="+mj-lt"/>
              <a:buAutoNum type="arabicParenR"/>
            </a:pPr>
            <a:r>
              <a:rPr lang="en-US" sz="2500" dirty="0">
                <a:solidFill>
                  <a:prstClr val="black"/>
                </a:solidFill>
                <a:latin typeface="Tw Cen MT" panose="020B0602020104020603"/>
              </a:rPr>
              <a:t>Not ‘the Word was divine.” (Moffett) That is, mere qualities of ‘God-ness will suffice. There is a perfectly serviceable word in the Greek for divine, namely </a:t>
            </a:r>
            <a:r>
              <a:rPr lang="en-US" sz="2500" i="1" dirty="0" err="1">
                <a:solidFill>
                  <a:prstClr val="black"/>
                </a:solidFill>
                <a:latin typeface="Tw Cen MT" panose="020B0602020104020603"/>
              </a:rPr>
              <a:t>theios</a:t>
            </a:r>
            <a:r>
              <a:rPr lang="en-US" sz="2500" dirty="0">
                <a:solidFill>
                  <a:prstClr val="black"/>
                </a:solidFill>
                <a:latin typeface="Tw Cen MT" panose="020B0602020104020603"/>
              </a:rPr>
              <a:t>’ (</a:t>
            </a:r>
            <a:r>
              <a:rPr lang="en-US" sz="2500" i="1" dirty="0">
                <a:solidFill>
                  <a:prstClr val="black"/>
                </a:solidFill>
                <a:latin typeface="Tw Cen MT" panose="020B0602020104020603"/>
              </a:rPr>
              <a:t>thigh-</a:t>
            </a:r>
            <a:r>
              <a:rPr lang="en-US" sz="2500" i="1" dirty="0" err="1">
                <a:solidFill>
                  <a:prstClr val="black"/>
                </a:solidFill>
                <a:latin typeface="Tw Cen MT" panose="020B0602020104020603"/>
              </a:rPr>
              <a:t>ous</a:t>
            </a:r>
            <a:r>
              <a:rPr lang="en-US" sz="2500" dirty="0">
                <a:solidFill>
                  <a:prstClr val="black"/>
                </a:solidFill>
                <a:latin typeface="Tw Cen MT" panose="020B0602020104020603"/>
              </a:rPr>
              <a:t>)</a:t>
            </a:r>
          </a:p>
          <a:p>
            <a:pPr marL="1323373" lvl="2" indent="-332751" defTabSz="879196" fontAlgn="base">
              <a:spcBef>
                <a:spcPct val="0"/>
              </a:spcBef>
              <a:spcAft>
                <a:spcPct val="0"/>
              </a:spcAft>
              <a:buFont typeface="+mj-lt"/>
              <a:buAutoNum type="arabicParenR"/>
            </a:pPr>
            <a:r>
              <a:rPr lang="en-US" sz="2500" dirty="0">
                <a:solidFill>
                  <a:prstClr val="black"/>
                </a:solidFill>
                <a:latin typeface="Tw Cen MT" panose="020B0602020104020603"/>
              </a:rPr>
              <a:t>Not “</a:t>
            </a:r>
            <a:r>
              <a:rPr lang="en-US" sz="2500" i="1" dirty="0">
                <a:solidFill>
                  <a:prstClr val="black"/>
                </a:solidFill>
                <a:latin typeface="Tw Cen MT" panose="020B0602020104020603"/>
              </a:rPr>
              <a:t>the Word was a God</a:t>
            </a:r>
            <a:r>
              <a:rPr lang="en-US" sz="2500" dirty="0">
                <a:solidFill>
                  <a:prstClr val="black"/>
                </a:solidFill>
                <a:latin typeface="Tw Cen MT" panose="020B0602020104020603"/>
              </a:rPr>
              <a:t>”</a:t>
            </a:r>
          </a:p>
          <a:p>
            <a:pPr marL="1808762" lvl="3" indent="-323593" defTabSz="879196" fontAlgn="base">
              <a:spcBef>
                <a:spcPct val="0"/>
              </a:spcBef>
              <a:spcAft>
                <a:spcPct val="0"/>
              </a:spcAft>
              <a:buFont typeface="+mj-lt"/>
              <a:buAutoNum type="alphaLcParenR"/>
            </a:pPr>
            <a:r>
              <a:rPr lang="en-US" sz="2500" dirty="0">
                <a:solidFill>
                  <a:prstClr val="black"/>
                </a:solidFill>
                <a:latin typeface="Tw Cen MT" panose="020B0602020104020603"/>
              </a:rPr>
              <a:t>The lack of the article (</a:t>
            </a:r>
            <a:r>
              <a:rPr lang="en-US" sz="2500" i="1" dirty="0">
                <a:solidFill>
                  <a:prstClr val="black"/>
                </a:solidFill>
                <a:latin typeface="Tw Cen MT" panose="020B0602020104020603"/>
              </a:rPr>
              <a:t>the</a:t>
            </a:r>
            <a:r>
              <a:rPr lang="en-US" sz="2500" dirty="0">
                <a:solidFill>
                  <a:prstClr val="black"/>
                </a:solidFill>
                <a:latin typeface="Tw Cen MT" panose="020B0602020104020603"/>
              </a:rPr>
              <a:t>) in the predicate is so that subject can be distinguished. If it were not for the definite article before </a:t>
            </a:r>
            <a:r>
              <a:rPr lang="en-US" sz="2500" i="1" dirty="0">
                <a:solidFill>
                  <a:prstClr val="black"/>
                </a:solidFill>
                <a:latin typeface="Tw Cen MT" panose="020B0602020104020603"/>
              </a:rPr>
              <a:t>logos</a:t>
            </a:r>
            <a:r>
              <a:rPr lang="en-US" sz="2500" dirty="0">
                <a:solidFill>
                  <a:prstClr val="black"/>
                </a:solidFill>
                <a:latin typeface="Tw Cen MT" panose="020B0602020104020603"/>
              </a:rPr>
              <a:t>, the subject of the phrase would be indeterminate.</a:t>
            </a:r>
          </a:p>
          <a:p>
            <a:pPr marL="1808762" lvl="3" indent="-323593" defTabSz="879196" fontAlgn="base">
              <a:spcBef>
                <a:spcPct val="0"/>
              </a:spcBef>
              <a:spcAft>
                <a:spcPct val="0"/>
              </a:spcAft>
              <a:buFont typeface="+mj-lt"/>
              <a:buAutoNum type="alphaLcParenR"/>
            </a:pPr>
            <a:r>
              <a:rPr lang="en-US" sz="2500" dirty="0">
                <a:solidFill>
                  <a:prstClr val="black"/>
                </a:solidFill>
                <a:latin typeface="Tw Cen MT" panose="020B0602020104020603"/>
              </a:rPr>
              <a:t>To translate it “</a:t>
            </a:r>
            <a:r>
              <a:rPr lang="en-US" sz="2500" i="1" dirty="0">
                <a:solidFill>
                  <a:prstClr val="black"/>
                </a:solidFill>
                <a:latin typeface="Tw Cen MT" panose="020B0602020104020603"/>
              </a:rPr>
              <a:t>a god</a:t>
            </a:r>
            <a:r>
              <a:rPr lang="en-US" sz="2500" dirty="0">
                <a:solidFill>
                  <a:prstClr val="black"/>
                </a:solidFill>
                <a:latin typeface="Tw Cen MT" panose="020B0602020104020603"/>
              </a:rPr>
              <a:t>” in the rest of the chapter were the word is “</a:t>
            </a:r>
            <a:r>
              <a:rPr lang="en-US" sz="2500" dirty="0" err="1">
                <a:solidFill>
                  <a:prstClr val="black"/>
                </a:solidFill>
                <a:latin typeface="Tw Cen MT" panose="020B0602020104020603"/>
              </a:rPr>
              <a:t>anathrous</a:t>
            </a:r>
            <a:r>
              <a:rPr lang="en-US" sz="2500" dirty="0">
                <a:solidFill>
                  <a:prstClr val="black"/>
                </a:solidFill>
                <a:latin typeface="Tw Cen MT" panose="020B0602020104020603"/>
              </a:rPr>
              <a:t>” (i.e., lacks the article) would be senseless (see 1:6, 12, 13, 18)</a:t>
            </a:r>
          </a:p>
          <a:p>
            <a:pPr marL="819666" lvl="4" indent="-329698" defTabSz="879196" fontAlgn="base">
              <a:spcBef>
                <a:spcPct val="0"/>
              </a:spcBef>
              <a:spcAft>
                <a:spcPct val="0"/>
              </a:spcAft>
              <a:buFont typeface="+mj-lt"/>
              <a:buAutoNum type="arabicPeriod"/>
            </a:pPr>
            <a:endParaRPr lang="en-US" sz="1731" i="1" dirty="0">
              <a:solidFill>
                <a:prstClr val="black"/>
              </a:solidFill>
              <a:latin typeface="Tw Cen MT" panose="020B0602020104020603"/>
            </a:endParaRPr>
          </a:p>
          <a:p>
            <a:pPr marL="1259264" lvl="3" indent="-329698" defTabSz="879196" fontAlgn="base">
              <a:spcBef>
                <a:spcPct val="0"/>
              </a:spcBef>
              <a:spcAft>
                <a:spcPct val="0"/>
              </a:spcAft>
              <a:buFont typeface="+mj-lt"/>
              <a:buAutoNum type="alphaLcParenR"/>
            </a:pPr>
            <a:endParaRPr lang="en-US" sz="1731" i="1" dirty="0">
              <a:solidFill>
                <a:prstClr val="black"/>
              </a:solidFill>
              <a:latin typeface="Tw Cen MT" panose="020B0602020104020603"/>
            </a:endParaRPr>
          </a:p>
          <a:p>
            <a:pPr defTabSz="879196" fontAlgn="base">
              <a:spcBef>
                <a:spcPct val="0"/>
              </a:spcBef>
              <a:spcAft>
                <a:spcPct val="0"/>
              </a:spcAft>
            </a:pPr>
            <a:endParaRPr lang="en-US" sz="1731" dirty="0">
              <a:solidFill>
                <a:prstClr val="black"/>
              </a:solidFill>
              <a:latin typeface="Tw Cen MT" panose="020B0602020104020603"/>
            </a:endParaRPr>
          </a:p>
        </p:txBody>
      </p:sp>
      <p:sp>
        <p:nvSpPr>
          <p:cNvPr id="2" name="TextBox 1">
            <a:extLst>
              <a:ext uri="{FF2B5EF4-FFF2-40B4-BE49-F238E27FC236}">
                <a16:creationId xmlns:a16="http://schemas.microsoft.com/office/drawing/2014/main" id="{4021AB2A-DD62-DA0D-CDD4-ABFB97E65620}"/>
              </a:ext>
            </a:extLst>
          </p:cNvPr>
          <p:cNvSpPr txBox="1"/>
          <p:nvPr/>
        </p:nvSpPr>
        <p:spPr>
          <a:xfrm>
            <a:off x="609381" y="1769987"/>
            <a:ext cx="7925241" cy="396541"/>
          </a:xfrm>
          <a:prstGeom prst="rect">
            <a:avLst/>
          </a:prstGeom>
          <a:noFill/>
        </p:spPr>
        <p:txBody>
          <a:bodyPr wrap="square" rtlCol="0">
            <a:spAutoFit/>
          </a:bodyPr>
          <a:lstStyle/>
          <a:p>
            <a:pPr algn="ctr" defTabSz="879196" fontAlgn="base">
              <a:spcBef>
                <a:spcPct val="0"/>
              </a:spcBef>
              <a:spcAft>
                <a:spcPct val="0"/>
              </a:spcAft>
            </a:pPr>
            <a:r>
              <a:rPr lang="el-GR" sz="2000" dirty="0">
                <a:solidFill>
                  <a:srgbClr val="01103A"/>
                </a:solidFill>
                <a:highlight>
                  <a:srgbClr val="FFFF00"/>
                </a:highlight>
                <a:latin typeface="blbGentium"/>
              </a:rPr>
              <a:t>ἐν ἀρχῇ ἦν ὁ λόγος καὶ ὁ λόγος ἦν πρὸς τὸν θεόν καὶ θεὸς ἦν ὁ λόγος</a:t>
            </a:r>
            <a:endParaRPr lang="en-US" sz="2000" dirty="0">
              <a:solidFill>
                <a:prstClr val="black"/>
              </a:solidFill>
              <a:highlight>
                <a:srgbClr val="FFFF00"/>
              </a:highlight>
              <a:latin typeface="Arial" charset="0"/>
            </a:endParaRPr>
          </a:p>
        </p:txBody>
      </p:sp>
    </p:spTree>
    <p:extLst>
      <p:ext uri="{BB962C8B-B14F-4D97-AF65-F5344CB8AC3E}">
        <p14:creationId xmlns:p14="http://schemas.microsoft.com/office/powerpoint/2010/main" val="21396412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randombar(horizontal)">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 calcmode="lin" valueType="num">
                                      <p:cBhvr additive="base">
                                        <p:cTn id="12" dur="5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1" nodeType="clickEffect">
                                  <p:stCondLst>
                                    <p:cond delay="0"/>
                                  </p:stCondLst>
                                  <p:childTnLst>
                                    <p:animRot by="21600000">
                                      <p:cBhvr>
                                        <p:cTn id="17" dur="2000" fill="hold"/>
                                        <p:tgtEl>
                                          <p:spTgt spid="34819">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2" presetClass="entr" presetSubtype="12" fill="hold" grpId="0" nodeType="clickEffect">
                                  <p:stCondLst>
                                    <p:cond delay="0"/>
                                  </p:stCondLst>
                                  <p:iterate type="wd">
                                    <p:tmPct val="10000"/>
                                  </p:iterate>
                                  <p:childTnLst>
                                    <p:set>
                                      <p:cBhvr>
                                        <p:cTn id="21" dur="1" fill="hold">
                                          <p:stCondLst>
                                            <p:cond delay="0"/>
                                          </p:stCondLst>
                                        </p:cTn>
                                        <p:tgtEl>
                                          <p:spTgt spid="6">
                                            <p:bg/>
                                          </p:spTgt>
                                        </p:tgtEl>
                                        <p:attrNameLst>
                                          <p:attrName>style.visibility</p:attrName>
                                        </p:attrNameLst>
                                      </p:cBhvr>
                                      <p:to>
                                        <p:strVal val="visible"/>
                                      </p:to>
                                    </p:set>
                                    <p:anim calcmode="lin" valueType="num">
                                      <p:cBhvr additive="base">
                                        <p:cTn id="22" dur="3000" fill="hold"/>
                                        <p:tgtEl>
                                          <p:spTgt spid="6">
                                            <p:bg/>
                                          </p:spTgt>
                                        </p:tgtEl>
                                        <p:attrNameLst>
                                          <p:attrName>ppt_x</p:attrName>
                                        </p:attrNameLst>
                                      </p:cBhvr>
                                      <p:tavLst>
                                        <p:tav tm="0">
                                          <p:val>
                                            <p:strVal val="0-#ppt_w/2"/>
                                          </p:val>
                                        </p:tav>
                                        <p:tav tm="100000">
                                          <p:val>
                                            <p:strVal val="#ppt_x"/>
                                          </p:val>
                                        </p:tav>
                                      </p:tavLst>
                                    </p:anim>
                                    <p:anim calcmode="lin" valueType="num">
                                      <p:cBhvr additive="base">
                                        <p:cTn id="23" dur="3000" fill="hold"/>
                                        <p:tgtEl>
                                          <p:spTgt spid="6">
                                            <p:bg/>
                                          </p:spTgt>
                                        </p:tgtEl>
                                        <p:attrNameLst>
                                          <p:attrName>ppt_y</p:attrName>
                                        </p:attrNameLst>
                                      </p:cBhvr>
                                      <p:tavLst>
                                        <p:tav tm="0">
                                          <p:val>
                                            <p:strVal val="1+#ppt_h/2"/>
                                          </p:val>
                                        </p:tav>
                                        <p:tav tm="100000">
                                          <p:val>
                                            <p:strVal val="#ppt_y"/>
                                          </p:val>
                                        </p:tav>
                                      </p:tavLst>
                                    </p:anim>
                                  </p:childTnLst>
                                </p:cTn>
                              </p:par>
                              <p:par>
                                <p:cTn id="24" presetID="2" presetClass="entr" presetSubtype="12" fill="hold" grpId="0" nodeType="withEffect">
                                  <p:stCondLst>
                                    <p:cond delay="0"/>
                                  </p:stCondLst>
                                  <p:iterate type="wd">
                                    <p:tmPct val="10000"/>
                                  </p:iterate>
                                  <p:childTnLst>
                                    <p:set>
                                      <p:cBhvr>
                                        <p:cTn id="25" dur="1" fill="hold">
                                          <p:stCondLst>
                                            <p:cond delay="0"/>
                                          </p:stCondLst>
                                        </p:cTn>
                                        <p:tgtEl>
                                          <p:spTgt spid="6">
                                            <p:txEl>
                                              <p:pRg st="0" end="0"/>
                                            </p:txEl>
                                          </p:spTgt>
                                        </p:tgtEl>
                                        <p:attrNameLst>
                                          <p:attrName>style.visibility</p:attrName>
                                        </p:attrNameLst>
                                      </p:cBhvr>
                                      <p:to>
                                        <p:strVal val="visible"/>
                                      </p:to>
                                    </p:set>
                                    <p:anim calcmode="lin" valueType="num">
                                      <p:cBhvr additive="base">
                                        <p:cTn id="26" dur="3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7" dur="3000" fill="hold"/>
                                        <p:tgtEl>
                                          <p:spTgt spid="6">
                                            <p:txEl>
                                              <p:pRg st="0" end="0"/>
                                            </p:txEl>
                                          </p:spTgt>
                                        </p:tgtEl>
                                        <p:attrNameLst>
                                          <p:attrName>ppt_y</p:attrName>
                                        </p:attrNameLst>
                                      </p:cBhvr>
                                      <p:tavLst>
                                        <p:tav tm="0">
                                          <p:val>
                                            <p:strVal val="1+#ppt_h/2"/>
                                          </p:val>
                                        </p:tav>
                                        <p:tav tm="100000">
                                          <p:val>
                                            <p:strVal val="#ppt_y"/>
                                          </p:val>
                                        </p:tav>
                                      </p:tavLst>
                                    </p:anim>
                                  </p:childTnLst>
                                </p:cTn>
                              </p:par>
                              <p:par>
                                <p:cTn id="28" presetID="2" presetClass="entr" presetSubtype="12" fill="hold" grpId="0" nodeType="withEffect">
                                  <p:stCondLst>
                                    <p:cond delay="0"/>
                                  </p:stCondLst>
                                  <p:iterate type="wd">
                                    <p:tmPct val="10000"/>
                                  </p:iterate>
                                  <p:childTnLst>
                                    <p:set>
                                      <p:cBhvr>
                                        <p:cTn id="29" dur="1" fill="hold">
                                          <p:stCondLst>
                                            <p:cond delay="0"/>
                                          </p:stCondLst>
                                        </p:cTn>
                                        <p:tgtEl>
                                          <p:spTgt spid="6">
                                            <p:txEl>
                                              <p:pRg st="1" end="1"/>
                                            </p:txEl>
                                          </p:spTgt>
                                        </p:tgtEl>
                                        <p:attrNameLst>
                                          <p:attrName>style.visibility</p:attrName>
                                        </p:attrNameLst>
                                      </p:cBhvr>
                                      <p:to>
                                        <p:strVal val="visible"/>
                                      </p:to>
                                    </p:set>
                                    <p:anim calcmode="lin" valueType="num">
                                      <p:cBhvr additive="base">
                                        <p:cTn id="30" dur="3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31" dur="3000" fill="hold"/>
                                        <p:tgtEl>
                                          <p:spTgt spid="6">
                                            <p:txEl>
                                              <p:pRg st="1" end="1"/>
                                            </p:txEl>
                                          </p:spTgt>
                                        </p:tgtEl>
                                        <p:attrNameLst>
                                          <p:attrName>ppt_y</p:attrName>
                                        </p:attrNameLst>
                                      </p:cBhvr>
                                      <p:tavLst>
                                        <p:tav tm="0">
                                          <p:val>
                                            <p:strVal val="1+#ppt_h/2"/>
                                          </p:val>
                                        </p:tav>
                                        <p:tav tm="100000">
                                          <p:val>
                                            <p:strVal val="#ppt_y"/>
                                          </p:val>
                                        </p:tav>
                                      </p:tavLst>
                                    </p:anim>
                                  </p:childTnLst>
                                </p:cTn>
                              </p:par>
                              <p:par>
                                <p:cTn id="32" presetID="2" presetClass="entr" presetSubtype="12" fill="hold" grpId="0" nodeType="withEffect">
                                  <p:stCondLst>
                                    <p:cond delay="0"/>
                                  </p:stCondLst>
                                  <p:iterate type="wd">
                                    <p:tmPct val="10000"/>
                                  </p:iterate>
                                  <p:childTnLst>
                                    <p:set>
                                      <p:cBhvr>
                                        <p:cTn id="33" dur="1" fill="hold">
                                          <p:stCondLst>
                                            <p:cond delay="0"/>
                                          </p:stCondLst>
                                        </p:cTn>
                                        <p:tgtEl>
                                          <p:spTgt spid="6">
                                            <p:txEl>
                                              <p:pRg st="2" end="2"/>
                                            </p:txEl>
                                          </p:spTgt>
                                        </p:tgtEl>
                                        <p:attrNameLst>
                                          <p:attrName>style.visibility</p:attrName>
                                        </p:attrNameLst>
                                      </p:cBhvr>
                                      <p:to>
                                        <p:strVal val="visible"/>
                                      </p:to>
                                    </p:set>
                                    <p:anim calcmode="lin" valueType="num">
                                      <p:cBhvr additive="base">
                                        <p:cTn id="34" dur="30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35" dur="3000" fill="hold"/>
                                        <p:tgtEl>
                                          <p:spTgt spid="6">
                                            <p:txEl>
                                              <p:pRg st="2" end="2"/>
                                            </p:txEl>
                                          </p:spTgt>
                                        </p:tgtEl>
                                        <p:attrNameLst>
                                          <p:attrName>ppt_y</p:attrName>
                                        </p:attrNameLst>
                                      </p:cBhvr>
                                      <p:tavLst>
                                        <p:tav tm="0">
                                          <p:val>
                                            <p:strVal val="1+#ppt_h/2"/>
                                          </p:val>
                                        </p:tav>
                                        <p:tav tm="100000">
                                          <p:val>
                                            <p:strVal val="#ppt_y"/>
                                          </p:val>
                                        </p:tav>
                                      </p:tavLst>
                                    </p:anim>
                                  </p:childTnLst>
                                </p:cTn>
                              </p:par>
                              <p:par>
                                <p:cTn id="36" presetID="2" presetClass="entr" presetSubtype="12" fill="hold" grpId="0" nodeType="withEffect">
                                  <p:stCondLst>
                                    <p:cond delay="0"/>
                                  </p:stCondLst>
                                  <p:iterate type="wd">
                                    <p:tmPct val="10000"/>
                                  </p:iterate>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additive="base">
                                        <p:cTn id="38" dur="30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39" dur="3000" fill="hold"/>
                                        <p:tgtEl>
                                          <p:spTgt spid="6">
                                            <p:txEl>
                                              <p:pRg st="3" end="3"/>
                                            </p:txEl>
                                          </p:spTgt>
                                        </p:tgtEl>
                                        <p:attrNameLst>
                                          <p:attrName>ppt_y</p:attrName>
                                        </p:attrNameLst>
                                      </p:cBhvr>
                                      <p:tavLst>
                                        <p:tav tm="0">
                                          <p:val>
                                            <p:strVal val="1+#ppt_h/2"/>
                                          </p:val>
                                        </p:tav>
                                        <p:tav tm="100000">
                                          <p:val>
                                            <p:strVal val="#ppt_y"/>
                                          </p:val>
                                        </p:tav>
                                      </p:tavLst>
                                    </p:anim>
                                  </p:childTnLst>
                                </p:cTn>
                              </p:par>
                              <p:par>
                                <p:cTn id="40" presetID="2" presetClass="entr" presetSubtype="12" fill="hold" grpId="0" nodeType="withEffect">
                                  <p:stCondLst>
                                    <p:cond delay="0"/>
                                  </p:stCondLst>
                                  <p:iterate type="wd">
                                    <p:tmPct val="10000"/>
                                  </p:iterate>
                                  <p:childTnLst>
                                    <p:set>
                                      <p:cBhvr>
                                        <p:cTn id="41" dur="1" fill="hold">
                                          <p:stCondLst>
                                            <p:cond delay="0"/>
                                          </p:stCondLst>
                                        </p:cTn>
                                        <p:tgtEl>
                                          <p:spTgt spid="6">
                                            <p:txEl>
                                              <p:pRg st="4" end="4"/>
                                            </p:txEl>
                                          </p:spTgt>
                                        </p:tgtEl>
                                        <p:attrNameLst>
                                          <p:attrName>style.visibility</p:attrName>
                                        </p:attrNameLst>
                                      </p:cBhvr>
                                      <p:to>
                                        <p:strVal val="visible"/>
                                      </p:to>
                                    </p:set>
                                    <p:anim calcmode="lin" valueType="num">
                                      <p:cBhvr additive="base">
                                        <p:cTn id="42" dur="30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43" dur="3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P spid="34819" grpId="1" build="p"/>
      <p:bldP spid="6"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1643" y="-190"/>
            <a:ext cx="8230058" cy="381022"/>
          </a:xfrm>
        </p:spPr>
        <p:txBody>
          <a:bodyPr>
            <a:normAutofit fontScale="90000"/>
          </a:bodyPr>
          <a:lstStyle/>
          <a:p>
            <a:r>
              <a:rPr lang="en-US" sz="2400" dirty="0"/>
              <a:t>Exposition of John 1:1-18</a:t>
            </a:r>
          </a:p>
        </p:txBody>
      </p:sp>
      <p:sp>
        <p:nvSpPr>
          <p:cNvPr id="34819" name="Rectangle 3"/>
          <p:cNvSpPr>
            <a:spLocks noGrp="1" noChangeArrowheads="1"/>
          </p:cNvSpPr>
          <p:nvPr>
            <p:ph idx="1"/>
          </p:nvPr>
        </p:nvSpPr>
        <p:spPr>
          <a:xfrm>
            <a:off x="652982" y="288717"/>
            <a:ext cx="8352320" cy="1216519"/>
          </a:xfrm>
        </p:spPr>
        <p:txBody>
          <a:bodyPr>
            <a:noAutofit/>
          </a:bodyPr>
          <a:lstStyle/>
          <a:p>
            <a:pPr>
              <a:lnSpc>
                <a:spcPct val="110000"/>
              </a:lnSpc>
              <a:buFontTx/>
              <a:buNone/>
            </a:pPr>
            <a:r>
              <a:rPr lang="en-US" sz="1731" i="1" dirty="0"/>
              <a:t>In the beginning was the Word, and the Word was with God, and the Word was God. He was in the beginning with God. All things were made through Him, and without Him nothing was made that was made. In Him was life, and the life was the light of men. And the light shines in the darkness, and the darkness did not comprehend it. " (NKJB)</a:t>
            </a:r>
          </a:p>
          <a:p>
            <a:pPr>
              <a:lnSpc>
                <a:spcPct val="110000"/>
              </a:lnSpc>
              <a:buFontTx/>
              <a:buNone/>
            </a:pPr>
            <a:endParaRPr lang="en-US" sz="1800" dirty="0"/>
          </a:p>
          <a:p>
            <a:pPr>
              <a:lnSpc>
                <a:spcPct val="80000"/>
              </a:lnSpc>
              <a:buFontTx/>
              <a:buNone/>
            </a:pPr>
            <a:endParaRPr lang="en-US" sz="1800" i="1" dirty="0"/>
          </a:p>
          <a:p>
            <a:pPr>
              <a:lnSpc>
                <a:spcPct val="80000"/>
              </a:lnSpc>
              <a:buFontTx/>
              <a:buNone/>
            </a:pPr>
            <a:endParaRPr lang="en-US" sz="1600" dirty="0"/>
          </a:p>
        </p:txBody>
      </p:sp>
      <p:sp>
        <p:nvSpPr>
          <p:cNvPr id="6" name="TextBox 5"/>
          <p:cNvSpPr txBox="1"/>
          <p:nvPr/>
        </p:nvSpPr>
        <p:spPr>
          <a:xfrm>
            <a:off x="147447" y="1901777"/>
            <a:ext cx="8938448" cy="495622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marL="494548" lvl="3" indent="-444177" defTabSz="879196" fontAlgn="base">
              <a:lnSpc>
                <a:spcPts val="2981"/>
              </a:lnSpc>
              <a:spcBef>
                <a:spcPct val="0"/>
              </a:spcBef>
              <a:spcAft>
                <a:spcPct val="0"/>
              </a:spcAft>
              <a:buFont typeface="+mj-lt"/>
              <a:buAutoNum type="arabicParenR" startAt="2"/>
            </a:pPr>
            <a:r>
              <a:rPr lang="en-US" sz="2538" dirty="0">
                <a:solidFill>
                  <a:prstClr val="black"/>
                </a:solidFill>
                <a:latin typeface="Tw Cen MT" panose="020B0602020104020603"/>
              </a:rPr>
              <a:t>He is divine in His relation. (2) “He was in the beginning with God”</a:t>
            </a:r>
          </a:p>
          <a:p>
            <a:pPr marL="1102047" lvl="4" indent="-384648" defTabSz="879196" fontAlgn="base">
              <a:lnSpc>
                <a:spcPts val="2981"/>
              </a:lnSpc>
              <a:spcBef>
                <a:spcPct val="0"/>
              </a:spcBef>
              <a:spcAft>
                <a:spcPct val="0"/>
              </a:spcAft>
              <a:buFont typeface="+mj-lt"/>
              <a:buAutoNum type="alphaUcPeriod"/>
            </a:pPr>
            <a:r>
              <a:rPr lang="en-US" sz="2538" dirty="0">
                <a:solidFill>
                  <a:prstClr val="black"/>
                </a:solidFill>
                <a:latin typeface="Tw Cen MT" panose="020B0602020104020603"/>
              </a:rPr>
              <a:t>Temporal relation, “</a:t>
            </a:r>
            <a:r>
              <a:rPr lang="en-US" sz="2538" i="1" dirty="0">
                <a:solidFill>
                  <a:prstClr val="black"/>
                </a:solidFill>
                <a:latin typeface="Tw Cen MT" panose="020B0602020104020603"/>
              </a:rPr>
              <a:t>in the beginning</a:t>
            </a:r>
            <a:r>
              <a:rPr lang="en-US" sz="2538" dirty="0">
                <a:solidFill>
                  <a:prstClr val="black"/>
                </a:solidFill>
                <a:latin typeface="Tw Cen MT" panose="020B0602020104020603"/>
              </a:rPr>
              <a:t>” in other words, when the beginning began, Christ was already there with the Father.</a:t>
            </a:r>
          </a:p>
          <a:p>
            <a:pPr marL="1102047" lvl="4" indent="-384648" defTabSz="879196" fontAlgn="base">
              <a:lnSpc>
                <a:spcPts val="2981"/>
              </a:lnSpc>
              <a:spcBef>
                <a:spcPct val="0"/>
              </a:spcBef>
              <a:spcAft>
                <a:spcPct val="0"/>
              </a:spcAft>
              <a:buFont typeface="+mj-lt"/>
              <a:buAutoNum type="alphaUcPeriod"/>
            </a:pPr>
            <a:r>
              <a:rPr lang="en-US" sz="2538" dirty="0">
                <a:solidFill>
                  <a:prstClr val="black"/>
                </a:solidFill>
                <a:latin typeface="Tw Cen MT" panose="020B0602020104020603"/>
              </a:rPr>
              <a:t>Positional relation: “</a:t>
            </a:r>
            <a:r>
              <a:rPr lang="en-US" sz="2538" i="1" dirty="0">
                <a:solidFill>
                  <a:prstClr val="black"/>
                </a:solidFill>
                <a:latin typeface="Tw Cen MT" panose="020B0602020104020603"/>
              </a:rPr>
              <a:t>with God</a:t>
            </a:r>
            <a:r>
              <a:rPr lang="en-US" sz="2538" dirty="0">
                <a:solidFill>
                  <a:prstClr val="black"/>
                </a:solidFill>
                <a:latin typeface="Tw Cen MT" panose="020B0602020104020603"/>
              </a:rPr>
              <a:t>”. “They are distinct but with no disharmony.</a:t>
            </a:r>
          </a:p>
          <a:p>
            <a:pPr marL="1808762" lvl="4" indent="-435019" defTabSz="879196" fontAlgn="base">
              <a:lnSpc>
                <a:spcPts val="2981"/>
              </a:lnSpc>
              <a:spcBef>
                <a:spcPct val="0"/>
              </a:spcBef>
              <a:spcAft>
                <a:spcPct val="0"/>
              </a:spcAft>
              <a:buFont typeface="+mj-lt"/>
              <a:buAutoNum type="arabicParenR"/>
              <a:tabLst>
                <a:tab pos="1263844" algn="l"/>
              </a:tabLst>
            </a:pPr>
            <a:r>
              <a:rPr lang="en-US" sz="2538" dirty="0">
                <a:solidFill>
                  <a:prstClr val="black"/>
                </a:solidFill>
                <a:latin typeface="Tw Cen MT" panose="020B0602020104020603"/>
              </a:rPr>
              <a:t>He is divine in His creation. (3) A Jewish person would understand only God as Creator. To emphasize the point, its stated:</a:t>
            </a:r>
          </a:p>
          <a:p>
            <a:pPr marL="1808762" lvl="4" indent="-383122" defTabSz="879196" fontAlgn="base">
              <a:lnSpc>
                <a:spcPts val="2981"/>
              </a:lnSpc>
              <a:spcBef>
                <a:spcPct val="0"/>
              </a:spcBef>
              <a:spcAft>
                <a:spcPct val="0"/>
              </a:spcAft>
              <a:buFont typeface="+mj-lt"/>
              <a:buAutoNum type="arabicParenR"/>
            </a:pPr>
            <a:r>
              <a:rPr lang="en-US" sz="2538" dirty="0">
                <a:solidFill>
                  <a:prstClr val="black"/>
                </a:solidFill>
                <a:latin typeface="Tw Cen MT" panose="020B0602020104020603"/>
              </a:rPr>
              <a:t>Positively: “</a:t>
            </a:r>
            <a:r>
              <a:rPr lang="en-US" sz="2538" i="1" dirty="0">
                <a:solidFill>
                  <a:prstClr val="black"/>
                </a:solidFill>
                <a:latin typeface="Tw Cen MT" panose="020B0602020104020603"/>
              </a:rPr>
              <a:t>All things were made through Him</a:t>
            </a:r>
            <a:r>
              <a:rPr lang="en-US" sz="2538" dirty="0">
                <a:solidFill>
                  <a:prstClr val="black"/>
                </a:solidFill>
                <a:latin typeface="Tw Cen MT" panose="020B0602020104020603"/>
              </a:rPr>
              <a:t>”</a:t>
            </a:r>
          </a:p>
          <a:p>
            <a:pPr marL="1808762" lvl="4" indent="-383122" defTabSz="879196" fontAlgn="base">
              <a:lnSpc>
                <a:spcPts val="2981"/>
              </a:lnSpc>
              <a:spcBef>
                <a:spcPct val="0"/>
              </a:spcBef>
              <a:spcAft>
                <a:spcPct val="0"/>
              </a:spcAft>
              <a:buFont typeface="+mj-lt"/>
              <a:buAutoNum type="arabicParenR"/>
            </a:pPr>
            <a:r>
              <a:rPr lang="en-US" sz="2538" dirty="0">
                <a:solidFill>
                  <a:prstClr val="black"/>
                </a:solidFill>
                <a:latin typeface="Tw Cen MT" panose="020B0602020104020603"/>
              </a:rPr>
              <a:t>Negatively: “</a:t>
            </a:r>
            <a:r>
              <a:rPr lang="en-US" sz="2538" i="1" dirty="0">
                <a:solidFill>
                  <a:prstClr val="black"/>
                </a:solidFill>
                <a:latin typeface="Tw Cen MT" panose="020B0602020104020603"/>
              </a:rPr>
              <a:t>and without Him, nothing was made that was made</a:t>
            </a:r>
            <a:r>
              <a:rPr lang="en-US" sz="2538" dirty="0">
                <a:solidFill>
                  <a:prstClr val="black"/>
                </a:solidFill>
                <a:latin typeface="Tw Cen MT" panose="020B0602020104020603"/>
              </a:rPr>
              <a:t>”</a:t>
            </a:r>
          </a:p>
          <a:p>
            <a:pPr marL="1259264" lvl="3" indent="-329698" defTabSz="879196" fontAlgn="base">
              <a:spcBef>
                <a:spcPct val="0"/>
              </a:spcBef>
              <a:spcAft>
                <a:spcPct val="0"/>
              </a:spcAft>
              <a:buFont typeface="+mj-lt"/>
              <a:buAutoNum type="alphaLcParenR"/>
            </a:pPr>
            <a:endParaRPr lang="en-US" sz="1731" i="1" dirty="0">
              <a:solidFill>
                <a:prstClr val="black"/>
              </a:solidFill>
              <a:latin typeface="Tw Cen MT" panose="020B0602020104020603"/>
            </a:endParaRPr>
          </a:p>
          <a:p>
            <a:pPr defTabSz="879196" fontAlgn="base">
              <a:spcBef>
                <a:spcPct val="0"/>
              </a:spcBef>
              <a:spcAft>
                <a:spcPct val="0"/>
              </a:spcAft>
            </a:pPr>
            <a:endParaRPr lang="en-US" sz="1731" dirty="0">
              <a:solidFill>
                <a:prstClr val="black"/>
              </a:solidFill>
              <a:latin typeface="Tw Cen MT" panose="020B0602020104020603"/>
            </a:endParaRPr>
          </a:p>
        </p:txBody>
      </p:sp>
      <p:sp>
        <p:nvSpPr>
          <p:cNvPr id="2" name="TextBox 1">
            <a:extLst>
              <a:ext uri="{FF2B5EF4-FFF2-40B4-BE49-F238E27FC236}">
                <a16:creationId xmlns:a16="http://schemas.microsoft.com/office/drawing/2014/main" id="{4021AB2A-DD62-DA0D-CDD4-ABFB97E65620}"/>
              </a:ext>
            </a:extLst>
          </p:cNvPr>
          <p:cNvSpPr txBox="1"/>
          <p:nvPr/>
        </p:nvSpPr>
        <p:spPr>
          <a:xfrm>
            <a:off x="609381" y="1505236"/>
            <a:ext cx="7925241" cy="396541"/>
          </a:xfrm>
          <a:prstGeom prst="rect">
            <a:avLst/>
          </a:prstGeom>
          <a:noFill/>
        </p:spPr>
        <p:txBody>
          <a:bodyPr wrap="square" rtlCol="0">
            <a:spAutoFit/>
          </a:bodyPr>
          <a:lstStyle/>
          <a:p>
            <a:pPr defTabSz="879196" fontAlgn="base">
              <a:spcBef>
                <a:spcPct val="0"/>
              </a:spcBef>
              <a:spcAft>
                <a:spcPct val="0"/>
              </a:spcAft>
            </a:pPr>
            <a:r>
              <a:rPr lang="el-GR" sz="2000" dirty="0">
                <a:solidFill>
                  <a:srgbClr val="01103A"/>
                </a:solidFill>
                <a:highlight>
                  <a:srgbClr val="FFFF00"/>
                </a:highlight>
                <a:latin typeface="blbGentium"/>
              </a:rPr>
              <a:t>ἐν ἀρχῇ ἦν ὁ λόγος καὶ ὁ λόγος ἦν πρὸς τὸν θεόν καὶ θεὸς ἦν ὁ λόγος</a:t>
            </a:r>
            <a:endParaRPr lang="en-US" sz="2000" dirty="0">
              <a:solidFill>
                <a:prstClr val="black"/>
              </a:solidFill>
              <a:highlight>
                <a:srgbClr val="FFFF00"/>
              </a:highlight>
              <a:latin typeface="Arial" charset="0"/>
            </a:endParaRPr>
          </a:p>
        </p:txBody>
      </p:sp>
    </p:spTree>
    <p:extLst>
      <p:ext uri="{BB962C8B-B14F-4D97-AF65-F5344CB8AC3E}">
        <p14:creationId xmlns:p14="http://schemas.microsoft.com/office/powerpoint/2010/main" val="198252248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iterate type="wd">
                                    <p:tmPct val="10000"/>
                                  </p:iterate>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30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3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1643" y="-190"/>
            <a:ext cx="8230058" cy="381022"/>
          </a:xfrm>
        </p:spPr>
        <p:txBody>
          <a:bodyPr>
            <a:normAutofit fontScale="90000"/>
          </a:bodyPr>
          <a:lstStyle/>
          <a:p>
            <a:r>
              <a:rPr lang="en-US" sz="2400" dirty="0"/>
              <a:t>Exposition of John 1:1-18</a:t>
            </a:r>
          </a:p>
        </p:txBody>
      </p:sp>
      <p:sp>
        <p:nvSpPr>
          <p:cNvPr id="34819" name="Rectangle 3"/>
          <p:cNvSpPr>
            <a:spLocks noGrp="1" noChangeArrowheads="1"/>
          </p:cNvSpPr>
          <p:nvPr>
            <p:ph idx="1"/>
          </p:nvPr>
        </p:nvSpPr>
        <p:spPr>
          <a:xfrm>
            <a:off x="533177" y="278564"/>
            <a:ext cx="8198525" cy="1172256"/>
          </a:xfrm>
        </p:spPr>
        <p:txBody>
          <a:bodyPr>
            <a:noAutofit/>
          </a:bodyPr>
          <a:lstStyle/>
          <a:p>
            <a:pPr>
              <a:lnSpc>
                <a:spcPct val="110000"/>
              </a:lnSpc>
              <a:buFontTx/>
              <a:buNone/>
            </a:pPr>
            <a:r>
              <a:rPr lang="en-US" sz="1731" i="1" dirty="0"/>
              <a:t>In the beginning was the Word, and the Word was with God, and the Word was God. He was in the beginning with God. All things were made through Him, and without Him nothing was made that was made. In Him was life, and the life was the light of men. And the light shines in the darkness, and the darkness did not comprehend it. " (NKJB)</a:t>
            </a:r>
          </a:p>
          <a:p>
            <a:pPr>
              <a:lnSpc>
                <a:spcPct val="110000"/>
              </a:lnSpc>
              <a:buFontTx/>
              <a:buNone/>
            </a:pPr>
            <a:endParaRPr lang="en-US" sz="1800" dirty="0"/>
          </a:p>
          <a:p>
            <a:pPr>
              <a:lnSpc>
                <a:spcPct val="80000"/>
              </a:lnSpc>
              <a:buFontTx/>
              <a:buNone/>
            </a:pPr>
            <a:endParaRPr lang="en-US" sz="1800" i="1" dirty="0"/>
          </a:p>
          <a:p>
            <a:pPr>
              <a:lnSpc>
                <a:spcPct val="80000"/>
              </a:lnSpc>
              <a:buFontTx/>
              <a:buNone/>
            </a:pPr>
            <a:endParaRPr lang="en-US" sz="1600" dirty="0"/>
          </a:p>
        </p:txBody>
      </p:sp>
      <p:sp>
        <p:nvSpPr>
          <p:cNvPr id="6" name="TextBox 5"/>
          <p:cNvSpPr txBox="1"/>
          <p:nvPr/>
        </p:nvSpPr>
        <p:spPr>
          <a:xfrm>
            <a:off x="102776" y="1866064"/>
            <a:ext cx="8938448" cy="493317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marL="605974" lvl="3" indent="-555603" defTabSz="879196" fontAlgn="base">
              <a:lnSpc>
                <a:spcPts val="3750"/>
              </a:lnSpc>
              <a:spcBef>
                <a:spcPct val="0"/>
              </a:spcBef>
              <a:spcAft>
                <a:spcPct val="0"/>
              </a:spcAft>
              <a:buFont typeface="+mj-lt"/>
              <a:buAutoNum type="arabicParenR" startAt="2"/>
            </a:pPr>
            <a:r>
              <a:rPr lang="en-US" sz="3269" dirty="0">
                <a:solidFill>
                  <a:prstClr val="black"/>
                </a:solidFill>
                <a:latin typeface="Tw Cen MT" panose="020B0602020104020603"/>
              </a:rPr>
              <a:t>He is divine in His manifestation. (4-4) Carson calls these verses “a masterpiece of ambiguity” (Carson: 1991). He meant to refer to both His work in creation and salvation. “</a:t>
            </a:r>
            <a:r>
              <a:rPr lang="en-US" sz="3269" i="1" dirty="0">
                <a:solidFill>
                  <a:prstClr val="black"/>
                </a:solidFill>
                <a:latin typeface="Tw Cen MT" panose="020B0602020104020603"/>
              </a:rPr>
              <a:t>He was in the beginning with God</a:t>
            </a:r>
            <a:r>
              <a:rPr lang="en-US" sz="3269" dirty="0">
                <a:solidFill>
                  <a:prstClr val="black"/>
                </a:solidFill>
                <a:latin typeface="Tw Cen MT" panose="020B0602020104020603"/>
              </a:rPr>
              <a:t>”</a:t>
            </a:r>
          </a:p>
          <a:p>
            <a:pPr marL="1373743" lvl="4" indent="-444177" defTabSz="879196" fontAlgn="base">
              <a:lnSpc>
                <a:spcPts val="3750"/>
              </a:lnSpc>
              <a:spcBef>
                <a:spcPct val="0"/>
              </a:spcBef>
              <a:spcAft>
                <a:spcPct val="0"/>
              </a:spcAft>
              <a:buFont typeface="+mj-lt"/>
              <a:buAutoNum type="alphaUcPeriod"/>
            </a:pPr>
            <a:r>
              <a:rPr lang="en-US" sz="3269" dirty="0">
                <a:solidFill>
                  <a:prstClr val="black"/>
                </a:solidFill>
                <a:latin typeface="Tw Cen MT" panose="020B0602020104020603"/>
              </a:rPr>
              <a:t>He is life. (4) “</a:t>
            </a:r>
            <a:r>
              <a:rPr lang="en-US" sz="3269" i="1" dirty="0">
                <a:solidFill>
                  <a:prstClr val="black"/>
                </a:solidFill>
                <a:latin typeface="Tw Cen MT" panose="020B0602020104020603"/>
              </a:rPr>
              <a:t>In Him was life, and the life was the light of men</a:t>
            </a:r>
            <a:r>
              <a:rPr lang="en-US" sz="3269" dirty="0">
                <a:solidFill>
                  <a:prstClr val="black"/>
                </a:solidFill>
                <a:latin typeface="Tw Cen MT" panose="020B0602020104020603"/>
              </a:rPr>
              <a:t>.”</a:t>
            </a:r>
          </a:p>
          <a:p>
            <a:pPr marL="1373743" lvl="4" indent="-444177" defTabSz="879196" fontAlgn="base">
              <a:lnSpc>
                <a:spcPts val="3750"/>
              </a:lnSpc>
              <a:spcBef>
                <a:spcPct val="0"/>
              </a:spcBef>
              <a:spcAft>
                <a:spcPct val="0"/>
              </a:spcAft>
              <a:buFont typeface="+mj-lt"/>
              <a:buAutoNum type="alphaUcPeriod"/>
            </a:pPr>
            <a:r>
              <a:rPr lang="en-US" sz="3269" dirty="0">
                <a:solidFill>
                  <a:prstClr val="black"/>
                </a:solidFill>
                <a:latin typeface="Tw Cen MT" panose="020B0602020104020603"/>
              </a:rPr>
              <a:t>He is light. (5) “</a:t>
            </a:r>
            <a:r>
              <a:rPr lang="en-US" sz="3269" i="1" dirty="0">
                <a:solidFill>
                  <a:prstClr val="black"/>
                </a:solidFill>
                <a:latin typeface="Tw Cen MT" panose="020B0602020104020603"/>
              </a:rPr>
              <a:t>And the light shines in darkness, and the darkness did not comprehend it</a:t>
            </a:r>
            <a:r>
              <a:rPr lang="en-US" sz="3269" dirty="0">
                <a:solidFill>
                  <a:prstClr val="black"/>
                </a:solidFill>
                <a:latin typeface="Tw Cen MT" panose="020B0602020104020603"/>
              </a:rPr>
              <a:t>”</a:t>
            </a:r>
          </a:p>
        </p:txBody>
      </p:sp>
    </p:spTree>
    <p:extLst>
      <p:ext uri="{BB962C8B-B14F-4D97-AF65-F5344CB8AC3E}">
        <p14:creationId xmlns:p14="http://schemas.microsoft.com/office/powerpoint/2010/main" val="67979774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34819">
                                            <p:txEl>
                                              <p:pRg st="0" end="0"/>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grpId="0" nodeType="clickEffect">
                                  <p:stCondLst>
                                    <p:cond delay="0"/>
                                  </p:stCondLst>
                                  <p:iterate type="wd">
                                    <p:tmPct val="10000"/>
                                  </p:iterate>
                                  <p:childTnLst>
                                    <p:set>
                                      <p:cBhvr>
                                        <p:cTn id="16" dur="1" fill="hold">
                                          <p:stCondLst>
                                            <p:cond delay="0"/>
                                          </p:stCondLst>
                                        </p:cTn>
                                        <p:tgtEl>
                                          <p:spTgt spid="6">
                                            <p:bg/>
                                          </p:spTgt>
                                        </p:tgtEl>
                                        <p:attrNameLst>
                                          <p:attrName>style.visibility</p:attrName>
                                        </p:attrNameLst>
                                      </p:cBhvr>
                                      <p:to>
                                        <p:strVal val="visible"/>
                                      </p:to>
                                    </p:set>
                                    <p:anim calcmode="lin" valueType="num">
                                      <p:cBhvr additive="base">
                                        <p:cTn id="17" dur="3000" fill="hold"/>
                                        <p:tgtEl>
                                          <p:spTgt spid="6">
                                            <p:bg/>
                                          </p:spTgt>
                                        </p:tgtEl>
                                        <p:attrNameLst>
                                          <p:attrName>ppt_x</p:attrName>
                                        </p:attrNameLst>
                                      </p:cBhvr>
                                      <p:tavLst>
                                        <p:tav tm="0">
                                          <p:val>
                                            <p:strVal val="0-#ppt_w/2"/>
                                          </p:val>
                                        </p:tav>
                                        <p:tav tm="100000">
                                          <p:val>
                                            <p:strVal val="#ppt_x"/>
                                          </p:val>
                                        </p:tav>
                                      </p:tavLst>
                                    </p:anim>
                                    <p:anim calcmode="lin" valueType="num">
                                      <p:cBhvr additive="base">
                                        <p:cTn id="18" dur="3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19" grpId="1" build="p"/>
      <p:bldP spid="6"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1090" y="58766"/>
            <a:ext cx="8230058" cy="381022"/>
          </a:xfrm>
        </p:spPr>
        <p:txBody>
          <a:bodyPr>
            <a:normAutofit fontScale="90000"/>
          </a:bodyPr>
          <a:lstStyle/>
          <a:p>
            <a:r>
              <a:rPr lang="en-US" sz="2308" b="1" dirty="0"/>
              <a:t>Exposition of John 1:1-18</a:t>
            </a:r>
          </a:p>
        </p:txBody>
      </p:sp>
      <p:sp>
        <p:nvSpPr>
          <p:cNvPr id="34819" name="Rectangle 3"/>
          <p:cNvSpPr>
            <a:spLocks noGrp="1" noChangeArrowheads="1"/>
          </p:cNvSpPr>
          <p:nvPr>
            <p:ph idx="1"/>
          </p:nvPr>
        </p:nvSpPr>
        <p:spPr>
          <a:xfrm>
            <a:off x="533176" y="425095"/>
            <a:ext cx="8198525" cy="1172256"/>
          </a:xfrm>
        </p:spPr>
        <p:txBody>
          <a:bodyPr>
            <a:noAutofit/>
          </a:bodyPr>
          <a:lstStyle/>
          <a:p>
            <a:pPr>
              <a:lnSpc>
                <a:spcPct val="110000"/>
              </a:lnSpc>
              <a:buFontTx/>
              <a:buNone/>
            </a:pPr>
            <a:r>
              <a:rPr lang="en-US" sz="2308" baseline="30000" dirty="0"/>
              <a:t>14</a:t>
            </a:r>
            <a:r>
              <a:rPr lang="en-US" sz="2308" dirty="0"/>
              <a:t> </a:t>
            </a:r>
            <a:r>
              <a:rPr lang="en-US" sz="2308" i="1" dirty="0"/>
              <a:t>And the Word was made flesh, and dwelt among us, (and we beheld his glory, the glory as of the only begotten of the Father,) full of grace and truth</a:t>
            </a:r>
            <a:r>
              <a:rPr lang="en-US" sz="2308" dirty="0"/>
              <a:t>. </a:t>
            </a:r>
            <a:endParaRPr lang="en-US" sz="2308" i="1" dirty="0"/>
          </a:p>
          <a:p>
            <a:pPr>
              <a:lnSpc>
                <a:spcPct val="80000"/>
              </a:lnSpc>
              <a:buFontTx/>
              <a:buNone/>
            </a:pPr>
            <a:endParaRPr lang="en-US" sz="1600" dirty="0"/>
          </a:p>
        </p:txBody>
      </p:sp>
      <p:sp>
        <p:nvSpPr>
          <p:cNvPr id="6" name="TextBox 5"/>
          <p:cNvSpPr txBox="1"/>
          <p:nvPr/>
        </p:nvSpPr>
        <p:spPr>
          <a:xfrm>
            <a:off x="102776" y="1866064"/>
            <a:ext cx="8938448" cy="493317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marL="444177" lvl="3" indent="-393806" defTabSz="879196" fontAlgn="base">
              <a:lnSpc>
                <a:spcPts val="3750"/>
              </a:lnSpc>
              <a:spcBef>
                <a:spcPct val="0"/>
              </a:spcBef>
              <a:spcAft>
                <a:spcPct val="0"/>
              </a:spcAft>
              <a:buFont typeface="+mj-lt"/>
              <a:buAutoNum type="alphaUcPeriod" startAt="2"/>
            </a:pPr>
            <a:r>
              <a:rPr lang="en-US" sz="3269" dirty="0">
                <a:solidFill>
                  <a:prstClr val="black"/>
                </a:solidFill>
                <a:latin typeface="Tw Cen MT" panose="020B0602020104020603"/>
              </a:rPr>
              <a:t>The incarnation of the Word. (14)</a:t>
            </a:r>
          </a:p>
          <a:p>
            <a:pPr marL="1211947" lvl="4" indent="-444177" defTabSz="879196" fontAlgn="base">
              <a:lnSpc>
                <a:spcPts val="3750"/>
              </a:lnSpc>
              <a:spcBef>
                <a:spcPct val="0"/>
              </a:spcBef>
              <a:spcAft>
                <a:spcPct val="0"/>
              </a:spcAft>
              <a:buFont typeface="+mj-lt"/>
              <a:buAutoNum type="arabicParenR"/>
            </a:pPr>
            <a:r>
              <a:rPr lang="en-US" sz="3269" dirty="0">
                <a:solidFill>
                  <a:prstClr val="black"/>
                </a:solidFill>
                <a:latin typeface="Tw Cen MT" panose="020B0602020104020603"/>
              </a:rPr>
              <a:t>The </a:t>
            </a:r>
            <a:r>
              <a:rPr lang="en-US" sz="3269" dirty="0" err="1">
                <a:solidFill>
                  <a:prstClr val="black"/>
                </a:solidFill>
                <a:latin typeface="Tw Cen MT" panose="020B0602020104020603"/>
              </a:rPr>
              <a:t>enfleshment</a:t>
            </a:r>
            <a:r>
              <a:rPr lang="en-US" sz="3269" dirty="0">
                <a:solidFill>
                  <a:prstClr val="black"/>
                </a:solidFill>
                <a:latin typeface="Tw Cen MT" panose="020B0602020104020603"/>
              </a:rPr>
              <a:t>: “</a:t>
            </a:r>
            <a:r>
              <a:rPr lang="en-US" sz="3269" i="1" dirty="0">
                <a:solidFill>
                  <a:prstClr val="black"/>
                </a:solidFill>
                <a:latin typeface="Tw Cen MT" panose="020B0602020104020603"/>
              </a:rPr>
              <a:t>became flesh-</a:t>
            </a:r>
            <a:r>
              <a:rPr lang="en-US" sz="3269" dirty="0">
                <a:solidFill>
                  <a:prstClr val="black"/>
                </a:solidFill>
                <a:latin typeface="Tw Cen MT" panose="020B0602020104020603"/>
              </a:rPr>
              <a:t>-</a:t>
            </a:r>
            <a:r>
              <a:rPr lang="en-US" sz="3269" i="1" dirty="0" err="1">
                <a:solidFill>
                  <a:prstClr val="black"/>
                </a:solidFill>
                <a:latin typeface="Tw Cen MT" panose="020B0602020104020603"/>
              </a:rPr>
              <a:t>sarx</a:t>
            </a:r>
            <a:r>
              <a:rPr lang="en-US" sz="3269" dirty="0">
                <a:solidFill>
                  <a:prstClr val="black"/>
                </a:solidFill>
                <a:latin typeface="Tw Cen MT" panose="020B0602020104020603"/>
              </a:rPr>
              <a:t>”</a:t>
            </a:r>
          </a:p>
          <a:p>
            <a:pPr marL="1920188" lvl="5" indent="-436545" defTabSz="879196">
              <a:lnSpc>
                <a:spcPts val="3750"/>
              </a:lnSpc>
              <a:buFont typeface="+mj-lt"/>
              <a:buAutoNum type="alphaLcPeriod"/>
            </a:pPr>
            <a:r>
              <a:rPr lang="en-US" sz="3269" dirty="0">
                <a:solidFill>
                  <a:prstClr val="black"/>
                </a:solidFill>
                <a:latin typeface="Tw Cen MT" panose="020B0602020104020603"/>
              </a:rPr>
              <a:t>Not just “</a:t>
            </a:r>
            <a:r>
              <a:rPr lang="en-US" sz="3269" i="1" dirty="0">
                <a:solidFill>
                  <a:prstClr val="black"/>
                </a:solidFill>
                <a:latin typeface="Tw Cen MT" panose="020B0602020104020603"/>
              </a:rPr>
              <a:t>man</a:t>
            </a:r>
            <a:r>
              <a:rPr lang="en-US" sz="3269" dirty="0">
                <a:solidFill>
                  <a:prstClr val="black"/>
                </a:solidFill>
                <a:latin typeface="Tw Cen MT" panose="020B0602020104020603"/>
              </a:rPr>
              <a:t>” but flesh</a:t>
            </a:r>
          </a:p>
          <a:p>
            <a:pPr marL="1920188" lvl="5" indent="-436545" defTabSz="879196">
              <a:lnSpc>
                <a:spcPts val="3750"/>
              </a:lnSpc>
              <a:buFont typeface="+mj-lt"/>
              <a:buAutoNum type="alphaLcPeriod"/>
            </a:pPr>
            <a:r>
              <a:rPr lang="en-US" sz="3269" dirty="0">
                <a:solidFill>
                  <a:prstClr val="black"/>
                </a:solidFill>
                <a:latin typeface="Tw Cen MT" panose="020B0602020104020603"/>
              </a:rPr>
              <a:t>Not just robbed in flesh, but incarnated</a:t>
            </a:r>
          </a:p>
          <a:p>
            <a:pPr marL="1211947" lvl="4" indent="-444177" defTabSz="879196" fontAlgn="base">
              <a:lnSpc>
                <a:spcPts val="3750"/>
              </a:lnSpc>
              <a:spcBef>
                <a:spcPct val="0"/>
              </a:spcBef>
              <a:spcAft>
                <a:spcPct val="0"/>
              </a:spcAft>
              <a:buFont typeface="+mj-lt"/>
              <a:buAutoNum type="arabicParenR"/>
            </a:pPr>
            <a:r>
              <a:rPr lang="en-US" sz="3269" dirty="0">
                <a:solidFill>
                  <a:prstClr val="black"/>
                </a:solidFill>
                <a:latin typeface="Tw Cen MT" panose="020B0602020104020603"/>
              </a:rPr>
              <a:t>The dwelling </a:t>
            </a:r>
            <a:r>
              <a:rPr lang="en-US" sz="3269" i="1" dirty="0" err="1">
                <a:solidFill>
                  <a:prstClr val="black"/>
                </a:solidFill>
                <a:latin typeface="Tw Cen MT" panose="020B0602020104020603"/>
              </a:rPr>
              <a:t>eskenosen</a:t>
            </a:r>
            <a:r>
              <a:rPr lang="en-US" sz="3269" dirty="0">
                <a:solidFill>
                  <a:prstClr val="black"/>
                </a:solidFill>
                <a:latin typeface="Tw Cen MT" panose="020B0602020104020603"/>
              </a:rPr>
              <a:t>, Christ pitched His tent or “</a:t>
            </a:r>
            <a:r>
              <a:rPr lang="en-US" sz="3269" i="1" dirty="0">
                <a:solidFill>
                  <a:prstClr val="black"/>
                </a:solidFill>
                <a:latin typeface="Tw Cen MT" panose="020B0602020104020603"/>
              </a:rPr>
              <a:t>tabernacled among us</a:t>
            </a:r>
            <a:r>
              <a:rPr lang="en-US" sz="3269" dirty="0">
                <a:solidFill>
                  <a:prstClr val="black"/>
                </a:solidFill>
                <a:latin typeface="Tw Cen MT" panose="020B0602020104020603"/>
              </a:rPr>
              <a:t>”</a:t>
            </a:r>
          </a:p>
          <a:p>
            <a:pPr marL="1211947" lvl="4" indent="-444177" defTabSz="879196" fontAlgn="base">
              <a:lnSpc>
                <a:spcPts val="3750"/>
              </a:lnSpc>
              <a:spcBef>
                <a:spcPct val="0"/>
              </a:spcBef>
              <a:spcAft>
                <a:spcPct val="0"/>
              </a:spcAft>
              <a:buFont typeface="+mj-lt"/>
              <a:buAutoNum type="arabicParenR"/>
            </a:pPr>
            <a:r>
              <a:rPr lang="en-US" sz="3269" dirty="0">
                <a:solidFill>
                  <a:prstClr val="black"/>
                </a:solidFill>
                <a:latin typeface="Tw Cen MT" panose="020B0602020104020603"/>
              </a:rPr>
              <a:t>The glory: like when the shekinah glory </a:t>
            </a:r>
            <a:r>
              <a:rPr lang="en-US" sz="3269" dirty="0" err="1">
                <a:solidFill>
                  <a:prstClr val="black"/>
                </a:solidFill>
                <a:latin typeface="Tw Cen MT" panose="020B0602020104020603"/>
              </a:rPr>
              <a:t>gloud</a:t>
            </a:r>
            <a:r>
              <a:rPr lang="en-US" sz="3269" dirty="0">
                <a:solidFill>
                  <a:prstClr val="black"/>
                </a:solidFill>
                <a:latin typeface="Tw Cen MT" panose="020B0602020104020603"/>
              </a:rPr>
              <a:t> would rest upon the tabernacle in the wilderness</a:t>
            </a:r>
          </a:p>
        </p:txBody>
      </p:sp>
    </p:spTree>
    <p:extLst>
      <p:ext uri="{BB962C8B-B14F-4D97-AF65-F5344CB8AC3E}">
        <p14:creationId xmlns:p14="http://schemas.microsoft.com/office/powerpoint/2010/main" val="399688024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iterate type="wd">
                                    <p:tmPct val="10000"/>
                                  </p:iterate>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3000" fill="hold"/>
                                        <p:tgtEl>
                                          <p:spTgt spid="6">
                                            <p:bg/>
                                          </p:spTgt>
                                        </p:tgtEl>
                                        <p:attrNameLst>
                                          <p:attrName>ppt_x</p:attrName>
                                        </p:attrNameLst>
                                      </p:cBhvr>
                                      <p:tavLst>
                                        <p:tav tm="0">
                                          <p:val>
                                            <p:strVal val="0-#ppt_w/2"/>
                                          </p:val>
                                        </p:tav>
                                        <p:tav tm="100000">
                                          <p:val>
                                            <p:strVal val="#ppt_x"/>
                                          </p:val>
                                        </p:tav>
                                      </p:tavLst>
                                    </p:anim>
                                    <p:anim calcmode="lin" valueType="num">
                                      <p:cBhvr additive="base">
                                        <p:cTn id="8" dur="3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sules">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2077</Words>
  <Application>Microsoft Office PowerPoint</Application>
  <PresentationFormat>On-screen Show (4:3)</PresentationFormat>
  <Paragraphs>177</Paragraphs>
  <Slides>11</Slides>
  <Notes>10</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11</vt:i4>
      </vt:variant>
    </vt:vector>
  </HeadingPairs>
  <TitlesOfParts>
    <vt:vector size="26" baseType="lpstr">
      <vt:lpstr>Aptos Display</vt:lpstr>
      <vt:lpstr>Arial</vt:lpstr>
      <vt:lpstr>blbGentium</vt:lpstr>
      <vt:lpstr>Calibri</vt:lpstr>
      <vt:lpstr>Calibri Light</vt:lpstr>
      <vt:lpstr>Lucida Bright</vt:lpstr>
      <vt:lpstr>Roboto</vt:lpstr>
      <vt:lpstr>Times New Roman</vt:lpstr>
      <vt:lpstr>Tw Cen MT</vt:lpstr>
      <vt:lpstr>Tw Cen MT Condensed</vt:lpstr>
      <vt:lpstr>Wingdings</vt:lpstr>
      <vt:lpstr>Wingdings 3</vt:lpstr>
      <vt:lpstr>Capsules</vt:lpstr>
      <vt:lpstr>Office Theme</vt:lpstr>
      <vt:lpstr>Integral</vt:lpstr>
      <vt:lpstr>PowerPoint Presentation</vt:lpstr>
      <vt:lpstr>A CHRISTOLOGICAL DISCUSSION:</vt:lpstr>
      <vt:lpstr>Exposition of John 1:1-18</vt:lpstr>
      <vt:lpstr>John 1:1-18 (cont’d)</vt:lpstr>
      <vt:lpstr>Exposition of John 1:1-18</vt:lpstr>
      <vt:lpstr>Exposition of John 1:1-18</vt:lpstr>
      <vt:lpstr>Exposition of John 1:1-18</vt:lpstr>
      <vt:lpstr>Exposition of John 1:1-18</vt:lpstr>
      <vt:lpstr>Exposition of John 1:1-18</vt:lpstr>
      <vt:lpstr>Exposition of John 1:1-18</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Carter</dc:creator>
  <cp:lastModifiedBy>John Carter</cp:lastModifiedBy>
  <cp:revision>1</cp:revision>
  <dcterms:created xsi:type="dcterms:W3CDTF">2024-04-13T03:57:41Z</dcterms:created>
  <dcterms:modified xsi:type="dcterms:W3CDTF">2024-04-13T04:02:20Z</dcterms:modified>
</cp:coreProperties>
</file>